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0"/>
  </p:handoutMasterIdLst>
  <p:sldIdLst>
    <p:sldId id="320" r:id="rId2"/>
    <p:sldId id="520" r:id="rId3"/>
    <p:sldId id="323" r:id="rId4"/>
    <p:sldId id="501" r:id="rId5"/>
    <p:sldId id="363" r:id="rId6"/>
    <p:sldId id="349" r:id="rId7"/>
    <p:sldId id="499" r:id="rId8"/>
    <p:sldId id="502" r:id="rId9"/>
    <p:sldId id="505" r:id="rId10"/>
    <p:sldId id="506" r:id="rId11"/>
    <p:sldId id="507" r:id="rId12"/>
    <p:sldId id="508" r:id="rId13"/>
    <p:sldId id="503" r:id="rId14"/>
    <p:sldId id="466" r:id="rId15"/>
    <p:sldId id="402" r:id="rId16"/>
    <p:sldId id="509" r:id="rId17"/>
    <p:sldId id="504" r:id="rId18"/>
    <p:sldId id="510" r:id="rId19"/>
    <p:sldId id="511" r:id="rId20"/>
    <p:sldId id="528" r:id="rId21"/>
    <p:sldId id="415" r:id="rId22"/>
    <p:sldId id="512" r:id="rId23"/>
    <p:sldId id="435" r:id="rId24"/>
    <p:sldId id="513" r:id="rId25"/>
    <p:sldId id="305" r:id="rId26"/>
    <p:sldId id="524" r:id="rId27"/>
    <p:sldId id="364" r:id="rId28"/>
    <p:sldId id="365" r:id="rId29"/>
    <p:sldId id="495" r:id="rId30"/>
    <p:sldId id="516" r:id="rId31"/>
    <p:sldId id="517" r:id="rId32"/>
    <p:sldId id="518" r:id="rId33"/>
    <p:sldId id="514" r:id="rId34"/>
    <p:sldId id="337" r:id="rId35"/>
    <p:sldId id="492" r:id="rId36"/>
    <p:sldId id="497" r:id="rId37"/>
    <p:sldId id="498" r:id="rId38"/>
    <p:sldId id="519" r:id="rId39"/>
    <p:sldId id="529" r:id="rId40"/>
    <p:sldId id="532" r:id="rId41"/>
    <p:sldId id="422" r:id="rId42"/>
    <p:sldId id="424" r:id="rId43"/>
    <p:sldId id="426" r:id="rId44"/>
    <p:sldId id="427" r:id="rId45"/>
    <p:sldId id="428" r:id="rId46"/>
    <p:sldId id="526" r:id="rId47"/>
    <p:sldId id="429" r:id="rId48"/>
    <p:sldId id="527" r:id="rId49"/>
  </p:sldIdLst>
  <p:sldSz cx="9144000" cy="6858000" type="screen4x3"/>
  <p:notesSz cx="7099300" cy="102346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FF99"/>
    <a:srgbClr val="FFCC99"/>
    <a:srgbClr val="99FFCC"/>
    <a:srgbClr val="006600"/>
    <a:srgbClr val="CCFFCC"/>
    <a:srgbClr val="FF99FF"/>
    <a:srgbClr val="FF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81" autoAdjust="0"/>
  </p:normalViewPr>
  <p:slideViewPr>
    <p:cSldViewPr>
      <p:cViewPr varScale="1">
        <p:scale>
          <a:sx n="113" d="100"/>
          <a:sy n="113" d="100"/>
        </p:scale>
        <p:origin x="-23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52"/>
    </p:cViewPr>
  </p:sorterViewPr>
  <p:notesViewPr>
    <p:cSldViewPr>
      <p:cViewPr varScale="1">
        <p:scale>
          <a:sx n="84" d="100"/>
          <a:sy n="84" d="100"/>
        </p:scale>
        <p:origin x="-3798" y="-78"/>
      </p:cViewPr>
      <p:guideLst>
        <p:guide orient="horz" pos="3222"/>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3"/>
            <a:ext cx="4021297"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defRPr sz="1200">
                <a:cs typeface="+mn-cs"/>
              </a:defRPr>
            </a:lvl1pPr>
          </a:lstStyle>
          <a:p>
            <a:pPr>
              <a:defRPr/>
            </a:pPr>
            <a:r>
              <a:rPr lang="el-GR" b="1" spc="161" dirty="0" smtClean="0">
                <a:ln w="11430"/>
              </a:rPr>
              <a:t>Νέο Πρόγραμμα Προπτυχιακών Σπουδών</a:t>
            </a:r>
          </a:p>
          <a:p>
            <a:pPr>
              <a:defRPr/>
            </a:pPr>
            <a:endParaRPr lang="el-GR" dirty="0"/>
          </a:p>
        </p:txBody>
      </p:sp>
      <p:sp>
        <p:nvSpPr>
          <p:cNvPr id="16387" name="Rectangle 3"/>
          <p:cNvSpPr>
            <a:spLocks noGrp="1" noChangeArrowheads="1"/>
          </p:cNvSpPr>
          <p:nvPr>
            <p:ph type="dt" sz="quarter" idx="1"/>
          </p:nvPr>
        </p:nvSpPr>
        <p:spPr bwMode="auto">
          <a:xfrm>
            <a:off x="4650164" y="3"/>
            <a:ext cx="2447926"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lgn="r">
              <a:defRPr sz="1200">
                <a:cs typeface="+mn-cs"/>
              </a:defRPr>
            </a:lvl1pPr>
          </a:lstStyle>
          <a:p>
            <a:pPr>
              <a:defRPr/>
            </a:pPr>
            <a:r>
              <a:rPr lang="el-GR" b="1" dirty="0" smtClean="0"/>
              <a:t>Έκδοση </a:t>
            </a:r>
            <a:r>
              <a:rPr lang="en-US" b="1" dirty="0" smtClean="0"/>
              <a:t>7</a:t>
            </a:r>
            <a:r>
              <a:rPr lang="el-GR" b="1" dirty="0" smtClean="0"/>
              <a:t>2</a:t>
            </a:r>
            <a:r>
              <a:rPr lang="en-US" b="1" dirty="0" smtClean="0"/>
              <a:t> (</a:t>
            </a:r>
            <a:r>
              <a:rPr lang="el-GR" b="1" dirty="0" smtClean="0"/>
              <a:t>Ιανουάριος 2014)</a:t>
            </a:r>
          </a:p>
          <a:p>
            <a:pPr>
              <a:defRPr/>
            </a:pPr>
            <a:endParaRPr lang="el-GR" dirty="0"/>
          </a:p>
        </p:txBody>
      </p:sp>
      <p:sp>
        <p:nvSpPr>
          <p:cNvPr id="16388" name="Rectangle 4"/>
          <p:cNvSpPr>
            <a:spLocks noGrp="1" noChangeArrowheads="1"/>
          </p:cNvSpPr>
          <p:nvPr>
            <p:ph type="ftr" sz="quarter" idx="2"/>
          </p:nvPr>
        </p:nvSpPr>
        <p:spPr bwMode="auto">
          <a:xfrm>
            <a:off x="2" y="9719934"/>
            <a:ext cx="4021297"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defRPr sz="1200">
                <a:cs typeface="+mn-cs"/>
              </a:defRPr>
            </a:lvl1pPr>
          </a:lstStyle>
          <a:p>
            <a:pPr>
              <a:defRPr/>
            </a:pPr>
            <a:r>
              <a:rPr lang="el-GR" b="1" dirty="0" smtClean="0"/>
              <a:t>Τμήμα Πληροφορικής και Τηλεπικοινωνιών</a:t>
            </a:r>
            <a:endParaRPr lang="el-GR" b="1" dirty="0"/>
          </a:p>
        </p:txBody>
      </p:sp>
      <p:sp>
        <p:nvSpPr>
          <p:cNvPr id="16389" name="Rectangle 5"/>
          <p:cNvSpPr>
            <a:spLocks noGrp="1" noChangeArrowheads="1"/>
          </p:cNvSpPr>
          <p:nvPr>
            <p:ph type="sldNum" sz="quarter" idx="3"/>
          </p:nvPr>
        </p:nvSpPr>
        <p:spPr bwMode="auto">
          <a:xfrm>
            <a:off x="4021242" y="9719934"/>
            <a:ext cx="3076848"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lgn="r">
              <a:defRPr sz="1200">
                <a:cs typeface="+mn-cs"/>
              </a:defRPr>
            </a:lvl1pPr>
          </a:lstStyle>
          <a:p>
            <a:pPr>
              <a:defRPr/>
            </a:pPr>
            <a:fld id="{ACF7AAA1-AEC1-4842-AB3B-5BF7A6CC62AB}" type="slidenum">
              <a:rPr lang="el-GR" b="1"/>
              <a:pPr>
                <a:defRPr/>
              </a:pPr>
              <a:t>‹#›</a:t>
            </a:fld>
            <a:endParaRPr lang="el-GR" b="1" dirty="0"/>
          </a:p>
        </p:txBody>
      </p:sp>
    </p:spTree>
    <p:extLst>
      <p:ext uri="{BB962C8B-B14F-4D97-AF65-F5344CB8AC3E}">
        <p14:creationId xmlns="" xmlns:p14="http://schemas.microsoft.com/office/powerpoint/2010/main" val="37340052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prstGeom prst="rect">
            <a:avLst/>
          </a:prstGeo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106FA535-70FF-4570-960D-60B43A8E2BF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48A3039B-C5F6-40FF-AF09-ED30BA12351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9C13414F-6E8D-4718-850B-74CD3D0865C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style>
          <a:lnRef idx="2">
            <a:schemeClr val="accent3"/>
          </a:lnRef>
          <a:fillRef idx="1">
            <a:schemeClr val="lt1"/>
          </a:fillRef>
          <a:effectRef idx="0">
            <a:schemeClr val="accent3"/>
          </a:effectRef>
          <a:fontRef idx="none"/>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6593BCEB-2218-43E2-8399-91DA11C47F1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0FABEBA-87F7-4FBC-AFFA-61EC2D59F22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9FFBF438-2739-4C6F-B48A-7DFE422BC321}"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l-GR"/>
          </a:p>
        </p:txBody>
      </p:sp>
      <p:sp>
        <p:nvSpPr>
          <p:cNvPr id="8" name="Footer Placeholder 21"/>
          <p:cNvSpPr>
            <a:spLocks noGrp="1"/>
          </p:cNvSpPr>
          <p:nvPr>
            <p:ph type="ftr" sz="quarter" idx="11"/>
          </p:nvPr>
        </p:nvSpPr>
        <p:spPr/>
        <p:txBody>
          <a:bodyPr/>
          <a:lstStyle>
            <a:lvl1pPr>
              <a:defRPr/>
            </a:lvl1pPr>
          </a:lstStyle>
          <a:p>
            <a:pPr>
              <a:defRPr/>
            </a:pPr>
            <a:endParaRPr lang="el-GR"/>
          </a:p>
        </p:txBody>
      </p:sp>
      <p:sp>
        <p:nvSpPr>
          <p:cNvPr id="9" name="Slide Number Placeholder 17"/>
          <p:cNvSpPr>
            <a:spLocks noGrp="1"/>
          </p:cNvSpPr>
          <p:nvPr>
            <p:ph type="sldNum" sz="quarter" idx="12"/>
          </p:nvPr>
        </p:nvSpPr>
        <p:spPr/>
        <p:txBody>
          <a:bodyPr/>
          <a:lstStyle>
            <a:lvl1pPr>
              <a:defRPr/>
            </a:lvl1pPr>
          </a:lstStyle>
          <a:p>
            <a:pPr>
              <a:defRPr/>
            </a:pPr>
            <a:fld id="{AD7F2E8B-4749-4E86-93E8-C7FD3EC9BAA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l-GR"/>
          </a:p>
        </p:txBody>
      </p:sp>
      <p:sp>
        <p:nvSpPr>
          <p:cNvPr id="4" name="Footer Placeholder 21"/>
          <p:cNvSpPr>
            <a:spLocks noGrp="1"/>
          </p:cNvSpPr>
          <p:nvPr>
            <p:ph type="ftr" sz="quarter" idx="11"/>
          </p:nvPr>
        </p:nvSpPr>
        <p:spPr/>
        <p:txBody>
          <a:bodyPr/>
          <a:lstStyle>
            <a:lvl1pPr>
              <a:defRPr/>
            </a:lvl1pPr>
          </a:lstStyle>
          <a:p>
            <a:pPr>
              <a:defRPr/>
            </a:pPr>
            <a:endParaRPr lang="el-GR"/>
          </a:p>
        </p:txBody>
      </p:sp>
      <p:sp>
        <p:nvSpPr>
          <p:cNvPr id="5" name="Slide Number Placeholder 17"/>
          <p:cNvSpPr>
            <a:spLocks noGrp="1"/>
          </p:cNvSpPr>
          <p:nvPr>
            <p:ph type="sldNum" sz="quarter" idx="12"/>
          </p:nvPr>
        </p:nvSpPr>
        <p:spPr/>
        <p:txBody>
          <a:bodyPr/>
          <a:lstStyle>
            <a:lvl1pPr>
              <a:defRPr/>
            </a:lvl1pPr>
          </a:lstStyle>
          <a:p>
            <a:pPr>
              <a:defRPr/>
            </a:pPr>
            <a:fld id="{D48BAE41-9D81-4B1F-9CC7-B97FFA14B35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l-GR"/>
          </a:p>
        </p:txBody>
      </p:sp>
      <p:sp>
        <p:nvSpPr>
          <p:cNvPr id="3" name="Footer Placeholder 21"/>
          <p:cNvSpPr>
            <a:spLocks noGrp="1"/>
          </p:cNvSpPr>
          <p:nvPr>
            <p:ph type="ftr" sz="quarter" idx="11"/>
          </p:nvPr>
        </p:nvSpPr>
        <p:spPr/>
        <p:txBody>
          <a:bodyPr/>
          <a:lstStyle>
            <a:lvl1pPr>
              <a:defRPr/>
            </a:lvl1pPr>
          </a:lstStyle>
          <a:p>
            <a:pPr>
              <a:defRPr/>
            </a:pPr>
            <a:endParaRPr lang="el-GR"/>
          </a:p>
        </p:txBody>
      </p:sp>
      <p:sp>
        <p:nvSpPr>
          <p:cNvPr id="4" name="Slide Number Placeholder 17"/>
          <p:cNvSpPr>
            <a:spLocks noGrp="1"/>
          </p:cNvSpPr>
          <p:nvPr>
            <p:ph type="sldNum" sz="quarter" idx="12"/>
          </p:nvPr>
        </p:nvSpPr>
        <p:spPr/>
        <p:txBody>
          <a:bodyPr/>
          <a:lstStyle>
            <a:lvl1pPr>
              <a:defRPr/>
            </a:lvl1pPr>
          </a:lstStyle>
          <a:p>
            <a:pPr>
              <a:defRPr/>
            </a:pPr>
            <a:fld id="{20A68144-1BC5-420C-9E52-D0B66054D15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A0EDAEA5-BD71-4FD9-B0CC-6B734B865FE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8"/>
            <a:ext cx="2212848" cy="1582621"/>
          </a:xfrm>
          <a:prstGeom prst="rect">
            <a:avLst/>
          </a:prstGeo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47533379-3BAB-4212-8508-B27C5FBF9E5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3" name="Text Placeholder 29"/>
          <p:cNvSpPr>
            <a:spLocks noGrp="1"/>
          </p:cNvSpPr>
          <p:nvPr>
            <p:ph type="body" idx="1"/>
          </p:nvPr>
        </p:nvSpPr>
        <p:spPr bwMode="auto">
          <a:xfrm>
            <a:off x="457200" y="1143001"/>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73A87135-587A-46EB-AAFC-F51D23F779BF}" type="slidenum">
              <a:rPr lang="el-GR"/>
              <a:pPr>
                <a:defRPr/>
              </a:pPr>
              <a:t>‹#›</a:t>
            </a:fld>
            <a:endParaRPr lang="el-GR"/>
          </a:p>
        </p:txBody>
      </p:sp>
      <p:grpSp>
        <p:nvGrpSpPr>
          <p:cNvPr id="2057"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800" b="1"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800" b="1"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400" b="1"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400" b="1"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4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1524000" y="381000"/>
            <a:ext cx="7239000" cy="1524000"/>
          </a:xfrm>
        </p:spPr>
        <p:txBody>
          <a:bodyPr>
            <a:noAutofit/>
          </a:bodyPr>
          <a:lstStyle/>
          <a:p>
            <a:pPr fontAlgn="auto">
              <a:spcAft>
                <a:spcPts val="0"/>
              </a:spcAft>
              <a:defRPr/>
            </a:pPr>
            <a:r>
              <a:rPr lang="el-GR" sz="2400" dirty="0" err="1" smtClean="0">
                <a:solidFill>
                  <a:schemeClr val="tx1"/>
                </a:solidFill>
              </a:rPr>
              <a:t>Εθνικόν</a:t>
            </a:r>
            <a:r>
              <a:rPr lang="el-GR" sz="2400" dirty="0" smtClean="0">
                <a:solidFill>
                  <a:schemeClr val="tx1"/>
                </a:solidFill>
              </a:rPr>
              <a:t> και </a:t>
            </a:r>
            <a:r>
              <a:rPr lang="el-GR" sz="2400" dirty="0" err="1" smtClean="0">
                <a:solidFill>
                  <a:schemeClr val="tx1"/>
                </a:solidFill>
              </a:rPr>
              <a:t>Καποδιστριακόν</a:t>
            </a:r>
            <a:r>
              <a:rPr lang="el-GR" sz="2400" dirty="0" smtClean="0">
                <a:solidFill>
                  <a:schemeClr val="tx1"/>
                </a:solidFill>
              </a:rPr>
              <a:t> Πανεπιστήμιον Αθηνών</a:t>
            </a:r>
            <a:br>
              <a:rPr lang="el-GR" sz="2400" dirty="0" smtClean="0">
                <a:solidFill>
                  <a:schemeClr val="tx1"/>
                </a:solidFill>
              </a:rPr>
            </a:br>
            <a:r>
              <a:rPr lang="el-GR" sz="2400" dirty="0" smtClean="0">
                <a:solidFill>
                  <a:schemeClr val="tx1"/>
                </a:solidFill>
              </a:rPr>
              <a:t>Σχολή Θετικών Επιστημών </a:t>
            </a:r>
            <a:br>
              <a:rPr lang="el-GR" sz="2400" dirty="0" smtClean="0">
                <a:solidFill>
                  <a:schemeClr val="tx1"/>
                </a:solidFill>
              </a:rPr>
            </a:br>
            <a:r>
              <a:rPr lang="el-GR" sz="2400" dirty="0" smtClean="0">
                <a:solidFill>
                  <a:schemeClr val="tx1"/>
                </a:solidFill>
              </a:rPr>
              <a:t>Τμήμα Πληροφορικής και Τηλεπικοινωνιών</a:t>
            </a:r>
            <a:endParaRPr lang="el-GR" sz="2000" dirty="0" smtClean="0">
              <a:solidFill>
                <a:schemeClr val="tx1"/>
              </a:solidFill>
            </a:endParaRPr>
          </a:p>
        </p:txBody>
      </p:sp>
      <p:sp>
        <p:nvSpPr>
          <p:cNvPr id="6147" name="2 - Υπότιτλος"/>
          <p:cNvSpPr>
            <a:spLocks noGrp="1"/>
          </p:cNvSpPr>
          <p:nvPr>
            <p:ph type="subTitle" idx="1"/>
          </p:nvPr>
        </p:nvSpPr>
        <p:spPr>
          <a:xfrm>
            <a:off x="609600" y="2819400"/>
            <a:ext cx="8001000" cy="4038600"/>
          </a:xfrm>
        </p:spPr>
        <p:txBody>
          <a:bodyPr/>
          <a:lstStyle/>
          <a:p>
            <a:pPr marR="0" algn="ctr"/>
            <a:endParaRPr lang="el-GR" sz="2400" b="1" dirty="0" smtClean="0"/>
          </a:p>
          <a:p>
            <a:pPr marR="0" algn="ctr"/>
            <a:r>
              <a:rPr lang="el-GR" sz="2400" b="1" dirty="0" smtClean="0"/>
              <a:t>(με απόφαση της Γενικής Συνέλευσης της 1/7/2013)</a:t>
            </a:r>
            <a:endParaRPr lang="el-GR" sz="2400" dirty="0" smtClean="0"/>
          </a:p>
          <a:p>
            <a:pPr marR="0" algn="ctr"/>
            <a:endParaRPr lang="el-GR" sz="3600" b="1" dirty="0" smtClean="0">
              <a:latin typeface="Georgia" pitchFamily="18" charset="0"/>
            </a:endParaRPr>
          </a:p>
          <a:p>
            <a:pPr marR="0" algn="ctr">
              <a:spcBef>
                <a:spcPct val="0"/>
              </a:spcBef>
              <a:spcAft>
                <a:spcPts val="600"/>
              </a:spcAft>
            </a:pPr>
            <a:r>
              <a:rPr lang="el-GR" sz="2800" b="1" dirty="0" smtClean="0">
                <a:latin typeface="Georgia" pitchFamily="18" charset="0"/>
              </a:rPr>
              <a:t>Καθ. Αντώνης Πασχάλης</a:t>
            </a:r>
          </a:p>
          <a:p>
            <a:pPr marR="0" algn="ctr">
              <a:spcBef>
                <a:spcPct val="0"/>
              </a:spcBef>
              <a:spcAft>
                <a:spcPts val="600"/>
              </a:spcAft>
            </a:pPr>
            <a:r>
              <a:rPr lang="el-GR" sz="2000" b="1" dirty="0" smtClean="0"/>
              <a:t>Πρόεδρος Επιτροπής Νέου ΠΠΣ</a:t>
            </a:r>
          </a:p>
          <a:p>
            <a:pPr marR="0" algn="ctr"/>
            <a:endParaRPr lang="el-GR" sz="2000" b="1" dirty="0" smtClean="0"/>
          </a:p>
          <a:p>
            <a:pPr marR="0" algn="ctr"/>
            <a:endParaRPr lang="el-GR" sz="2000" b="1" dirty="0" smtClean="0"/>
          </a:p>
          <a:p>
            <a:pPr marR="0" algn="ctr"/>
            <a:endParaRPr lang="el-GR" sz="2000" b="1" dirty="0" smtClean="0"/>
          </a:p>
          <a:p>
            <a:pPr marR="0" algn="ctr"/>
            <a:r>
              <a:rPr lang="el-GR" sz="2000" b="1" dirty="0" smtClean="0"/>
              <a:t>Έκδοση </a:t>
            </a:r>
            <a:r>
              <a:rPr lang="en-US" sz="2000" b="1" dirty="0" smtClean="0"/>
              <a:t>75 (</a:t>
            </a:r>
            <a:r>
              <a:rPr lang="el-GR" sz="2000" dirty="0" smtClean="0"/>
              <a:t>Οκτώβριος </a:t>
            </a:r>
            <a:r>
              <a:rPr lang="el-GR" sz="2000" b="1" dirty="0" smtClean="0"/>
              <a:t>2015)</a:t>
            </a:r>
          </a:p>
        </p:txBody>
      </p:sp>
      <p:pic>
        <p:nvPicPr>
          <p:cNvPr id="2052" name="Picture 4"/>
          <p:cNvPicPr>
            <a:picLocks noChangeAspect="1" noChangeArrowheads="1"/>
          </p:cNvPicPr>
          <p:nvPr/>
        </p:nvPicPr>
        <p:blipFill>
          <a:blip r:embed="rId2" cstate="print"/>
          <a:srcRect/>
          <a:stretch>
            <a:fillRect/>
          </a:stretch>
        </p:blipFill>
        <p:spPr bwMode="auto">
          <a:xfrm>
            <a:off x="428627" y="428627"/>
            <a:ext cx="1323975" cy="1704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224208" y="2661049"/>
            <a:ext cx="8695586" cy="584775"/>
          </a:xfrm>
          <a:prstGeom prst="rect">
            <a:avLst/>
          </a:prstGeom>
        </p:spPr>
        <p:style>
          <a:lnRef idx="3">
            <a:schemeClr val="lt1"/>
          </a:lnRef>
          <a:fillRef idx="1">
            <a:schemeClr val="accent1"/>
          </a:fillRef>
          <a:effectRef idx="1">
            <a:schemeClr val="accent1"/>
          </a:effectRef>
          <a:fontRef idx="minor">
            <a:schemeClr val="lt1"/>
          </a:fontRef>
        </p:style>
        <p:txBody>
          <a:bodyPr wrap="none">
            <a:spAutoFit/>
            <a:scene3d>
              <a:camera prst="orthographicFront"/>
              <a:lightRig rig="soft" dir="t">
                <a:rot lat="0" lon="0" rev="10800000"/>
              </a:lightRig>
            </a:scene3d>
            <a:sp3d>
              <a:bevelT w="27940" h="12700"/>
              <a:contourClr>
                <a:srgbClr val="DDDDDD"/>
              </a:contourClr>
            </a:sp3d>
          </a:bodyPr>
          <a:lstStyle/>
          <a:p>
            <a:pPr algn="ctr">
              <a:defRPr/>
            </a:pPr>
            <a:r>
              <a:rPr lang="el-GR" sz="3200" b="1" spc="150" dirty="0">
                <a:ln w="11430"/>
                <a:solidFill>
                  <a:srgbClr val="F8F8F8"/>
                </a:solidFill>
                <a:effectLst>
                  <a:outerShdw blurRad="25400" algn="tl" rotWithShape="0">
                    <a:srgbClr val="000000">
                      <a:alpha val="43000"/>
                    </a:srgbClr>
                  </a:outerShdw>
                </a:effectLst>
              </a:rPr>
              <a:t>Νέο Πρόγραμμα Προπτυχιακών Σπουδών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2</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22 </a:t>
            </a:r>
            <a:r>
              <a:rPr lang="el-GR" sz="2400" b="1" dirty="0">
                <a:solidFill>
                  <a:srgbClr val="00B050"/>
                </a:solidFill>
              </a:rPr>
              <a:t>διδακτικές ώρες)</a:t>
            </a:r>
          </a:p>
        </p:txBody>
      </p:sp>
      <p:graphicFrame>
        <p:nvGraphicFramePr>
          <p:cNvPr id="7" name="Table 6"/>
          <p:cNvGraphicFramePr>
            <a:graphicFrameLocks noGrp="1"/>
          </p:cNvGraphicFramePr>
          <p:nvPr/>
        </p:nvGraphicFramePr>
        <p:xfrm>
          <a:off x="152400" y="1868674"/>
          <a:ext cx="8915400" cy="3008126"/>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dirty="0"/>
                    </a:p>
                  </a:txBody>
                  <a:tcPr marT="45717" marB="45717"/>
                </a:tc>
                <a:tc>
                  <a:txBody>
                    <a:bodyPr/>
                    <a:lstStyle/>
                    <a:p>
                      <a:r>
                        <a:rPr lang="el-GR" sz="1800" dirty="0" smtClean="0"/>
                        <a:t>Μάθημα</a:t>
                      </a:r>
                      <a:endParaRPr lang="el-GR" sz="1800" dirty="0"/>
                    </a:p>
                  </a:txBody>
                  <a:tcPr marT="45717" marB="45717"/>
                </a:tc>
                <a:tc>
                  <a:txBody>
                    <a:bodyPr/>
                    <a:lstStyle/>
                    <a:p>
                      <a:pPr algn="ctr"/>
                      <a:r>
                        <a:rPr lang="el-GR" sz="1800" dirty="0" smtClean="0"/>
                        <a:t>Θ</a:t>
                      </a:r>
                      <a:endParaRPr lang="el-GR" sz="1800" dirty="0"/>
                    </a:p>
                  </a:txBody>
                  <a:tcPr marT="45717" marB="45717"/>
                </a:tc>
                <a:tc>
                  <a:txBody>
                    <a:bodyPr/>
                    <a:lstStyle/>
                    <a:p>
                      <a:pPr algn="ctr"/>
                      <a:r>
                        <a:rPr lang="el-GR" sz="1800" dirty="0" smtClean="0"/>
                        <a:t>Φ</a:t>
                      </a:r>
                      <a:endParaRPr lang="el-GR" sz="1800" dirty="0"/>
                    </a:p>
                  </a:txBody>
                  <a:tcPr marT="45717" marB="45717"/>
                </a:tc>
                <a:tc>
                  <a:txBody>
                    <a:bodyPr/>
                    <a:lstStyle/>
                    <a:p>
                      <a:pPr algn="ctr"/>
                      <a:r>
                        <a:rPr lang="el-GR" sz="1800" dirty="0" smtClean="0"/>
                        <a:t>Ε</a:t>
                      </a:r>
                      <a:endParaRPr lang="el-GR" sz="1800" dirty="0"/>
                    </a:p>
                  </a:txBody>
                  <a:tcPr marT="45717" marB="45717"/>
                </a:tc>
                <a:tc>
                  <a:txBody>
                    <a:bodyPr/>
                    <a:lstStyle/>
                    <a:p>
                      <a:pPr algn="ctr"/>
                      <a:r>
                        <a:rPr lang="en-US" sz="1800" dirty="0" smtClean="0"/>
                        <a:t>ECTS</a:t>
                      </a:r>
                      <a:endParaRPr lang="el-GR" sz="1800" dirty="0"/>
                    </a:p>
                  </a:txBody>
                  <a:tcPr marT="45717" marB="4571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17" marB="45717"/>
                </a:tc>
              </a:tr>
              <a:tr h="432000">
                <a:tc>
                  <a:txBody>
                    <a:bodyPr/>
                    <a:lstStyle/>
                    <a:p>
                      <a:r>
                        <a:rPr lang="el-GR" sz="1800" dirty="0" smtClean="0"/>
                        <a:t>Κ01</a:t>
                      </a:r>
                      <a:endParaRPr lang="el-GR" sz="1800" dirty="0"/>
                    </a:p>
                  </a:txBody>
                  <a:tcPr marT="45717" marB="45717"/>
                </a:tc>
                <a:tc>
                  <a:txBody>
                    <a:bodyPr/>
                    <a:lstStyle/>
                    <a:p>
                      <a:r>
                        <a:rPr lang="el-GR" sz="1800" b="1" dirty="0" smtClean="0"/>
                        <a:t>Ανάλυση Ι</a:t>
                      </a:r>
                    </a:p>
                  </a:txBody>
                  <a:tcPr marT="45717" marB="45717"/>
                </a:tc>
                <a:tc>
                  <a:txBody>
                    <a:bodyPr/>
                    <a:lstStyle/>
                    <a:p>
                      <a:pPr algn="ctr"/>
                      <a:r>
                        <a:rPr lang="el-GR" sz="1800" dirty="0" smtClean="0"/>
                        <a:t>4</a:t>
                      </a:r>
                      <a:endParaRPr lang="el-GR" sz="1800" dirty="0"/>
                    </a:p>
                  </a:txBody>
                  <a:tcPr marT="45717" marB="45717"/>
                </a:tc>
                <a:tc>
                  <a:txBody>
                    <a:bodyPr/>
                    <a:lstStyle/>
                    <a:p>
                      <a:pPr algn="ctr"/>
                      <a:r>
                        <a:rPr lang="el-GR" sz="1800" dirty="0" smtClean="0"/>
                        <a:t>2</a:t>
                      </a:r>
                      <a:endParaRPr lang="el-GR" sz="1800" dirty="0"/>
                    </a:p>
                  </a:txBody>
                  <a:tcPr marT="45717" marB="45717"/>
                </a:tc>
                <a:tc>
                  <a:txBody>
                    <a:bodyPr/>
                    <a:lstStyle/>
                    <a:p>
                      <a:pPr algn="ctr"/>
                      <a:endParaRPr lang="el-GR" sz="1800" dirty="0"/>
                    </a:p>
                  </a:txBody>
                  <a:tcPr marT="45717" marB="45717"/>
                </a:tc>
                <a:tc>
                  <a:txBody>
                    <a:bodyPr/>
                    <a:lstStyle/>
                    <a:p>
                      <a:pPr algn="ctr"/>
                      <a:r>
                        <a:rPr lang="el-GR" sz="1800" dirty="0" smtClean="0"/>
                        <a:t>8</a:t>
                      </a:r>
                      <a:endParaRPr lang="el-GR" sz="1800" dirty="0"/>
                    </a:p>
                  </a:txBody>
                  <a:tcPr marT="45717" marB="45717"/>
                </a:tc>
                <a:tc>
                  <a:txBody>
                    <a:bodyPr/>
                    <a:lstStyle/>
                    <a:p>
                      <a:endParaRPr lang="el-GR" sz="1800" dirty="0"/>
                    </a:p>
                  </a:txBody>
                  <a:tcPr marT="45717" marB="45717"/>
                </a:tc>
              </a:tr>
              <a:tr h="432000">
                <a:tc>
                  <a:txBody>
                    <a:bodyPr/>
                    <a:lstStyle/>
                    <a:p>
                      <a:r>
                        <a:rPr lang="el-GR" sz="1800" dirty="0" smtClean="0"/>
                        <a:t>Κ12</a:t>
                      </a:r>
                      <a:endParaRPr lang="el-GR" sz="1800" dirty="0"/>
                    </a:p>
                  </a:txBody>
                  <a:tcPr marT="45706" marB="45706"/>
                </a:tc>
                <a:tc>
                  <a:txBody>
                    <a:bodyPr/>
                    <a:lstStyle/>
                    <a:p>
                      <a:r>
                        <a:rPr lang="el-GR" sz="1800" b="1" dirty="0" smtClean="0"/>
                        <a:t>Ηλεκτρομαγνητισμός,</a:t>
                      </a:r>
                      <a:r>
                        <a:rPr lang="el-GR" sz="1800" b="1" baseline="0" dirty="0" smtClean="0"/>
                        <a:t> Οπτική, </a:t>
                      </a:r>
                      <a:br>
                        <a:rPr lang="el-GR" sz="1800" b="1" baseline="0" dirty="0" smtClean="0"/>
                      </a:br>
                      <a:r>
                        <a:rPr lang="el-GR" sz="1800" b="1" baseline="0" dirty="0" smtClean="0">
                          <a:solidFill>
                            <a:schemeClr val="tx1"/>
                          </a:solidFill>
                        </a:rPr>
                        <a:t>Σύγχρονη Φυσική</a:t>
                      </a:r>
                    </a:p>
                  </a:txBody>
                  <a:tcPr marT="45706" marB="45706"/>
                </a:tc>
                <a:tc>
                  <a:txBody>
                    <a:bodyPr/>
                    <a:lstStyle/>
                    <a:p>
                      <a:pPr algn="ctr"/>
                      <a:r>
                        <a:rPr lang="en-US" sz="1800" dirty="0" smtClean="0"/>
                        <a:t>4</a:t>
                      </a:r>
                      <a:endParaRPr lang="el-GR" sz="1800" dirty="0"/>
                    </a:p>
                  </a:txBody>
                  <a:tcPr marT="45706" marB="45706"/>
                </a:tc>
                <a:tc>
                  <a:txBody>
                    <a:bodyPr/>
                    <a:lstStyle/>
                    <a:p>
                      <a:pPr algn="ctr"/>
                      <a:r>
                        <a:rPr lang="en-US" sz="1800" dirty="0" smtClean="0"/>
                        <a:t>2</a:t>
                      </a:r>
                      <a:endParaRPr lang="el-GR" sz="1800" dirty="0"/>
                    </a:p>
                  </a:txBody>
                  <a:tcPr marT="45706" marB="45706"/>
                </a:tc>
                <a:tc>
                  <a:txBody>
                    <a:bodyPr/>
                    <a:lstStyle/>
                    <a:p>
                      <a:pPr algn="ctr"/>
                      <a:endParaRPr lang="el-GR" sz="1800" dirty="0"/>
                    </a:p>
                  </a:txBody>
                  <a:tcPr marT="45706" marB="45706"/>
                </a:tc>
                <a:tc>
                  <a:txBody>
                    <a:bodyPr/>
                    <a:lstStyle/>
                    <a:p>
                      <a:pPr algn="ctr"/>
                      <a:r>
                        <a:rPr lang="el-GR" sz="1800" dirty="0" smtClean="0"/>
                        <a:t>8</a:t>
                      </a:r>
                      <a:endParaRPr lang="el-GR" sz="1800" dirty="0"/>
                    </a:p>
                  </a:txBody>
                  <a:tcPr marT="45706" marB="45706"/>
                </a:tc>
                <a:tc>
                  <a:txBody>
                    <a:bodyPr/>
                    <a:lstStyle/>
                    <a:p>
                      <a:endParaRPr lang="el-GR" sz="1800" dirty="0"/>
                    </a:p>
                  </a:txBody>
                  <a:tcPr marT="45706" marB="45706"/>
                </a:tc>
              </a:tr>
              <a:tr h="432000">
                <a:tc>
                  <a:txBody>
                    <a:bodyPr/>
                    <a:lstStyle/>
                    <a:p>
                      <a:r>
                        <a:rPr lang="el-GR" sz="1800" dirty="0" smtClean="0"/>
                        <a:t>Κ08</a:t>
                      </a:r>
                      <a:endParaRPr lang="el-GR" sz="1800" dirty="0"/>
                    </a:p>
                  </a:txBody>
                  <a:tcPr marT="45717" marB="45717"/>
                </a:tc>
                <a:tc>
                  <a:txBody>
                    <a:bodyPr/>
                    <a:lstStyle/>
                    <a:p>
                      <a:r>
                        <a:rPr lang="el-GR" sz="1800" b="1" dirty="0" smtClean="0"/>
                        <a:t>Δομές Δεδομένων και Τεχνικές Προγραμματισμού</a:t>
                      </a: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l-GR" sz="1800" dirty="0" smtClean="0"/>
                        <a:t>Κ04</a:t>
                      </a:r>
                      <a:endParaRPr lang="el-GR" sz="1800" dirty="0">
                        <a:solidFill>
                          <a:schemeClr val="tx1">
                            <a:lumMod val="50000"/>
                            <a:lumOff val="50000"/>
                          </a:schemeClr>
                        </a:solidFill>
                      </a:endParaRPr>
                    </a:p>
                  </a:txBody>
                  <a:tcPr marT="45717" marB="45717"/>
                </a:tc>
              </a:tr>
              <a:tr h="432000">
                <a:tc>
                  <a:txBody>
                    <a:bodyPr/>
                    <a:lstStyle/>
                    <a:p>
                      <a:r>
                        <a:rPr lang="el-GR" sz="1800" dirty="0" smtClean="0"/>
                        <a:t>Κ14</a:t>
                      </a:r>
                      <a:endParaRPr lang="el-GR" sz="1800" dirty="0"/>
                    </a:p>
                  </a:txBody>
                  <a:tcPr marT="45717" marB="45717"/>
                </a:tc>
                <a:tc>
                  <a:txBody>
                    <a:bodyPr/>
                    <a:lstStyle/>
                    <a:p>
                      <a:r>
                        <a:rPr lang="el-GR" sz="1800" b="1" dirty="0" smtClean="0"/>
                        <a:t>Αρχιτεκτονική Υπολογιστών Ι </a:t>
                      </a: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n-US" sz="1800" dirty="0" smtClean="0"/>
                        <a:t>K02</a:t>
                      </a:r>
                      <a:endParaRPr lang="el-GR" sz="1800" dirty="0">
                        <a:solidFill>
                          <a:schemeClr val="tx1">
                            <a:lumMod val="50000"/>
                            <a:lumOff val="50000"/>
                          </a:schemeClr>
                        </a:solidFill>
                      </a:endParaRPr>
                    </a:p>
                  </a:txBody>
                  <a:tcPr marT="45717" marB="45717"/>
                </a:tc>
              </a:tr>
              <a:tr h="432000">
                <a:tc>
                  <a:txBody>
                    <a:bodyPr/>
                    <a:lstStyle/>
                    <a:p>
                      <a:endParaRPr lang="el-GR" sz="1800" dirty="0"/>
                    </a:p>
                  </a:txBody>
                  <a:tcPr marT="45717" marB="45717"/>
                </a:tc>
                <a:tc>
                  <a:txBody>
                    <a:bodyPr/>
                    <a:lstStyle/>
                    <a:p>
                      <a:endParaRPr lang="el-GR" sz="1800" dirty="0"/>
                    </a:p>
                  </a:txBody>
                  <a:tcPr marT="45717" marB="45717"/>
                </a:tc>
                <a:tc>
                  <a:txBody>
                    <a:bodyPr/>
                    <a:lstStyle/>
                    <a:p>
                      <a:pPr algn="ctr"/>
                      <a:r>
                        <a:rPr lang="el-GR" sz="1800" dirty="0" smtClean="0"/>
                        <a:t>1</a:t>
                      </a:r>
                      <a:r>
                        <a:rPr lang="en-US" sz="1800" dirty="0" smtClean="0"/>
                        <a:t>4</a:t>
                      </a:r>
                      <a:endParaRPr lang="el-GR" sz="1800" dirty="0"/>
                    </a:p>
                  </a:txBody>
                  <a:tcPr marT="45717" marB="45717"/>
                </a:tc>
                <a:tc>
                  <a:txBody>
                    <a:bodyPr/>
                    <a:lstStyle/>
                    <a:p>
                      <a:pPr algn="ctr"/>
                      <a:r>
                        <a:rPr lang="en-US" sz="1800" dirty="0" smtClean="0"/>
                        <a:t>6</a:t>
                      </a:r>
                      <a:endParaRPr lang="el-GR" sz="1800" dirty="0"/>
                    </a:p>
                  </a:txBody>
                  <a:tcPr marT="45717" marB="45717"/>
                </a:tc>
                <a:tc>
                  <a:txBody>
                    <a:bodyPr/>
                    <a:lstStyle/>
                    <a:p>
                      <a:pPr algn="ctr"/>
                      <a:r>
                        <a:rPr lang="en-US" sz="1800" dirty="0" smtClean="0"/>
                        <a:t>2</a:t>
                      </a:r>
                      <a:endParaRPr lang="el-GR" sz="1800" dirty="0"/>
                    </a:p>
                  </a:txBody>
                  <a:tcPr marT="45717" marB="45717"/>
                </a:tc>
                <a:tc>
                  <a:txBody>
                    <a:bodyPr/>
                    <a:lstStyle/>
                    <a:p>
                      <a:pPr algn="ctr"/>
                      <a:r>
                        <a:rPr lang="el-GR" sz="1800" dirty="0" smtClean="0"/>
                        <a:t>30</a:t>
                      </a:r>
                      <a:endParaRPr lang="el-GR" sz="1800" dirty="0"/>
                    </a:p>
                  </a:txBody>
                  <a:tcPr marT="45717" marB="45717"/>
                </a:tc>
                <a:tc>
                  <a:txBody>
                    <a:bodyPr/>
                    <a:lstStyle/>
                    <a:p>
                      <a:endParaRPr lang="el-GR" sz="1800" dirty="0"/>
                    </a:p>
                  </a:txBody>
                  <a:tcPr marT="45717" marB="45717"/>
                </a:tc>
              </a:tr>
            </a:tbl>
          </a:graphicData>
        </a:graphic>
      </p:graphicFrame>
      <p:sp>
        <p:nvSpPr>
          <p:cNvPr id="9"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3</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22 διδακτικές </a:t>
            </a:r>
            <a:r>
              <a:rPr lang="el-GR" sz="2400" b="1" dirty="0">
                <a:solidFill>
                  <a:srgbClr val="00B050"/>
                </a:solidFill>
              </a:rPr>
              <a:t>ώρες)</a:t>
            </a:r>
          </a:p>
        </p:txBody>
      </p:sp>
      <p:sp>
        <p:nvSpPr>
          <p:cNvPr id="4"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extLst>
              <p:ext uri="{D42A27DB-BD31-4B8C-83A1-F6EECF244321}">
                <p14:modId xmlns="" xmlns:p14="http://schemas.microsoft.com/office/powerpoint/2010/main" val="953497035"/>
              </p:ext>
            </p:extLst>
          </p:nvPr>
        </p:nvGraphicFramePr>
        <p:xfrm>
          <a:off x="76200" y="1852800"/>
          <a:ext cx="8991600" cy="3024000"/>
        </p:xfrm>
        <a:graphic>
          <a:graphicData uri="http://schemas.openxmlformats.org/drawingml/2006/table">
            <a:tbl>
              <a:tblPr firstRow="1" bandRow="1">
                <a:tableStyleId>{C4B1156A-380E-4F78-BDF5-A606A8083BF9}</a:tableStyleId>
              </a:tblPr>
              <a:tblGrid>
                <a:gridCol w="762004"/>
                <a:gridCol w="5029196"/>
                <a:gridCol w="457200"/>
                <a:gridCol w="457200"/>
                <a:gridCol w="457200"/>
                <a:gridCol w="762000"/>
                <a:gridCol w="1066800"/>
              </a:tblGrid>
              <a:tr h="432000">
                <a:tc>
                  <a:txBody>
                    <a:bodyPr/>
                    <a:lstStyle/>
                    <a:p>
                      <a:pPr marL="0" algn="l" rtl="0" eaLnBrk="1" latinLnBrk="0" hangingPunct="1"/>
                      <a:r>
                        <a:rPr kumimoji="0" lang="el-GR" sz="1800" kern="1200" dirty="0" smtClean="0"/>
                        <a:t>Κωδ.</a:t>
                      </a:r>
                      <a:endParaRPr kumimoji="0" lang="el-GR" sz="1800" kern="1200" dirty="0">
                        <a:solidFill>
                          <a:schemeClr val="dk1"/>
                        </a:solidFill>
                        <a:latin typeface="+mn-lt"/>
                        <a:ea typeface="+mn-ea"/>
                        <a:cs typeface="+mn-cs"/>
                      </a:endParaRPr>
                    </a:p>
                  </a:txBody>
                  <a:tcPr marT="45722" marB="45722"/>
                </a:tc>
                <a:tc>
                  <a:txBody>
                    <a:bodyPr/>
                    <a:lstStyle/>
                    <a:p>
                      <a:r>
                        <a:rPr lang="el-GR" sz="1800" dirty="0" smtClean="0"/>
                        <a:t>Μάθημα</a:t>
                      </a:r>
                      <a:endParaRPr lang="el-GR" sz="1800" dirty="0"/>
                    </a:p>
                  </a:txBody>
                  <a:tcPr marT="45722" marB="45722"/>
                </a:tc>
                <a:tc>
                  <a:txBody>
                    <a:bodyPr/>
                    <a:lstStyle/>
                    <a:p>
                      <a:pPr algn="ctr"/>
                      <a:r>
                        <a:rPr lang="el-GR" sz="1800" dirty="0" smtClean="0"/>
                        <a:t>Θ</a:t>
                      </a:r>
                      <a:endParaRPr lang="el-GR" sz="1800" dirty="0"/>
                    </a:p>
                  </a:txBody>
                  <a:tcPr marT="45722" marB="45722"/>
                </a:tc>
                <a:tc>
                  <a:txBody>
                    <a:bodyPr/>
                    <a:lstStyle/>
                    <a:p>
                      <a:pPr algn="ctr"/>
                      <a:r>
                        <a:rPr lang="el-GR" sz="1800" dirty="0" smtClean="0"/>
                        <a:t>Φ</a:t>
                      </a:r>
                      <a:endParaRPr lang="el-GR" sz="1800" dirty="0"/>
                    </a:p>
                  </a:txBody>
                  <a:tcPr marT="45722" marB="45722"/>
                </a:tc>
                <a:tc>
                  <a:txBody>
                    <a:bodyPr/>
                    <a:lstStyle/>
                    <a:p>
                      <a:pPr algn="ctr"/>
                      <a:r>
                        <a:rPr lang="el-GR" sz="1800" dirty="0" smtClean="0"/>
                        <a:t>Ε</a:t>
                      </a:r>
                      <a:endParaRPr lang="el-GR" sz="1800" dirty="0"/>
                    </a:p>
                  </a:txBody>
                  <a:tcPr marT="45722" marB="45722"/>
                </a:tc>
                <a:tc>
                  <a:txBody>
                    <a:bodyPr/>
                    <a:lstStyle/>
                    <a:p>
                      <a:pPr algn="ctr"/>
                      <a:r>
                        <a:rPr lang="en-US" sz="1800" dirty="0" smtClean="0"/>
                        <a:t>ECTS</a:t>
                      </a:r>
                      <a:endParaRPr lang="el-GR" sz="1800" dirty="0"/>
                    </a:p>
                  </a:txBody>
                  <a:tcPr marT="45722" marB="45722"/>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22" marB="45722"/>
                </a:tc>
              </a:tr>
              <a:tr h="432000">
                <a:tc>
                  <a:txBody>
                    <a:bodyPr/>
                    <a:lstStyle/>
                    <a:p>
                      <a:r>
                        <a:rPr lang="el-GR" sz="1800" dirty="0" smtClean="0"/>
                        <a:t>Κ06</a:t>
                      </a:r>
                      <a:endParaRPr lang="el-GR" sz="1800" dirty="0"/>
                    </a:p>
                  </a:txBody>
                  <a:tcPr marT="45722" marB="45722"/>
                </a:tc>
                <a:tc>
                  <a:txBody>
                    <a:bodyPr/>
                    <a:lstStyle/>
                    <a:p>
                      <a:r>
                        <a:rPr lang="el-GR" sz="1800" b="1" dirty="0" smtClean="0"/>
                        <a:t>Ανάλυση ΙΙ</a:t>
                      </a:r>
                    </a:p>
                  </a:txBody>
                  <a:tcPr marT="45722" marB="45722"/>
                </a:tc>
                <a:tc>
                  <a:txBody>
                    <a:bodyPr/>
                    <a:lstStyle/>
                    <a:p>
                      <a:pPr algn="ctr"/>
                      <a:r>
                        <a:rPr lang="el-GR" sz="1800" dirty="0" smtClean="0"/>
                        <a:t>4</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8</a:t>
                      </a:r>
                      <a:endParaRPr lang="el-GR" sz="1800" dirty="0"/>
                    </a:p>
                  </a:txBody>
                  <a:tcPr marT="45722" marB="45722"/>
                </a:tc>
                <a:tc>
                  <a:txBody>
                    <a:bodyPr/>
                    <a:lstStyle/>
                    <a:p>
                      <a:pPr algn="ctr"/>
                      <a:r>
                        <a:rPr lang="el-GR" sz="1800" dirty="0" smtClean="0"/>
                        <a:t>Κ01</a:t>
                      </a:r>
                      <a:endParaRPr lang="el-GR" sz="1800" dirty="0">
                        <a:solidFill>
                          <a:schemeClr val="tx1">
                            <a:lumMod val="50000"/>
                            <a:lumOff val="50000"/>
                          </a:schemeClr>
                        </a:solidFill>
                      </a:endParaRPr>
                    </a:p>
                  </a:txBody>
                  <a:tcPr marT="45722" marB="45722"/>
                </a:tc>
              </a:tr>
              <a:tr h="432000">
                <a:tc>
                  <a:txBody>
                    <a:bodyPr/>
                    <a:lstStyle/>
                    <a:p>
                      <a:r>
                        <a:rPr lang="el-GR" sz="1800" dirty="0" smtClean="0"/>
                        <a:t>Κ13</a:t>
                      </a:r>
                      <a:endParaRPr lang="el-GR" sz="1800" dirty="0"/>
                    </a:p>
                  </a:txBody>
                  <a:tcPr marT="45722" marB="45722"/>
                </a:tc>
                <a:tc>
                  <a:txBody>
                    <a:bodyPr/>
                    <a:lstStyle/>
                    <a:p>
                      <a:r>
                        <a:rPr lang="el-GR" sz="1800" b="1" dirty="0" smtClean="0"/>
                        <a:t>Πιθανότητες και Στατιστική</a:t>
                      </a:r>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6</a:t>
                      </a: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r>
                        <a:rPr lang="el-GR" sz="1800" dirty="0" smtClean="0"/>
                        <a:t>Κ10</a:t>
                      </a:r>
                      <a:endParaRPr lang="el-GR" sz="1800" dirty="0"/>
                    </a:p>
                  </a:txBody>
                  <a:tcPr marT="45722" marB="45722"/>
                </a:tc>
                <a:tc>
                  <a:txBody>
                    <a:bodyPr/>
                    <a:lstStyle/>
                    <a:p>
                      <a:r>
                        <a:rPr lang="el-GR" sz="1800" b="1" dirty="0" smtClean="0"/>
                        <a:t>Αντικειμενοστραφής Προγραμματισμός </a:t>
                      </a:r>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r>
                        <a:rPr lang="en-US" sz="1800" dirty="0" smtClean="0"/>
                        <a:t>2</a:t>
                      </a:r>
                      <a:endParaRPr lang="el-GR" sz="1800" dirty="0"/>
                    </a:p>
                  </a:txBody>
                  <a:tcPr marT="45722" marB="45722"/>
                </a:tc>
                <a:tc>
                  <a:txBody>
                    <a:bodyPr/>
                    <a:lstStyle/>
                    <a:p>
                      <a:pPr algn="ctr"/>
                      <a:r>
                        <a:rPr lang="en-US" sz="1800" dirty="0" smtClean="0"/>
                        <a:t>8</a:t>
                      </a:r>
                      <a:endParaRPr lang="el-GR" sz="1800" dirty="0"/>
                    </a:p>
                  </a:txBody>
                  <a:tcPr marT="45722" marB="45722"/>
                </a:tc>
                <a:tc>
                  <a:txBody>
                    <a:bodyPr/>
                    <a:lstStyle/>
                    <a:p>
                      <a:pPr algn="ctr"/>
                      <a:r>
                        <a:rPr lang="en-US" sz="1800" dirty="0" smtClean="0"/>
                        <a:t>K04</a:t>
                      </a:r>
                      <a:endParaRPr lang="el-GR" sz="1800" dirty="0">
                        <a:solidFill>
                          <a:schemeClr val="tx1">
                            <a:lumMod val="50000"/>
                            <a:lumOff val="50000"/>
                          </a:schemeClr>
                        </a:solidFill>
                      </a:endParaRPr>
                    </a:p>
                  </a:txBody>
                  <a:tcPr marT="45722" marB="45722"/>
                </a:tc>
              </a:tr>
              <a:tr h="432000">
                <a:tc>
                  <a:txBody>
                    <a:bodyPr/>
                    <a:lstStyle/>
                    <a:p>
                      <a:r>
                        <a:rPr lang="el-GR" sz="1800" dirty="0" smtClean="0"/>
                        <a:t>Κ11</a:t>
                      </a:r>
                      <a:endParaRPr lang="el-GR" sz="1800" dirty="0">
                        <a:solidFill>
                          <a:schemeClr val="tx1"/>
                        </a:solidFill>
                      </a:endParaRPr>
                    </a:p>
                  </a:txBody>
                  <a:tcPr marT="45722" marB="45722"/>
                </a:tc>
                <a:tc>
                  <a:txBody>
                    <a:bodyPr/>
                    <a:lstStyle/>
                    <a:p>
                      <a:r>
                        <a:rPr lang="el-GR" sz="1800" b="1" dirty="0" smtClean="0"/>
                        <a:t>Σήματα</a:t>
                      </a:r>
                      <a:r>
                        <a:rPr lang="en-US" sz="1800" b="1" dirty="0" smtClean="0"/>
                        <a:t> </a:t>
                      </a:r>
                      <a:r>
                        <a:rPr lang="el-GR" sz="1800" b="1" dirty="0" smtClean="0"/>
                        <a:t>και Συστήματα</a:t>
                      </a:r>
                    </a:p>
                  </a:txBody>
                  <a:tcPr marT="45722" marB="45722"/>
                </a:tc>
                <a:tc>
                  <a:txBody>
                    <a:bodyPr/>
                    <a:lstStyle/>
                    <a:p>
                      <a:pPr algn="ctr"/>
                      <a:r>
                        <a:rPr lang="en-US" sz="1800" dirty="0" smtClean="0"/>
                        <a:t>3</a:t>
                      </a:r>
                      <a:endParaRPr lang="el-GR" sz="1800" dirty="0"/>
                    </a:p>
                  </a:txBody>
                  <a:tcPr marT="45722" marB="45722"/>
                </a:tc>
                <a:tc>
                  <a:txBody>
                    <a:bodyPr/>
                    <a:lstStyle/>
                    <a:p>
                      <a:pPr algn="ctr"/>
                      <a:r>
                        <a:rPr lang="en-US"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n-US" sz="1800" dirty="0" smtClean="0"/>
                        <a:t>6</a:t>
                      </a:r>
                      <a:endParaRPr lang="el-GR" sz="1800" dirty="0"/>
                    </a:p>
                  </a:txBody>
                  <a:tcPr marT="45722" marB="4572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t>Κ01</a:t>
                      </a:r>
                      <a:endParaRPr lang="el-GR" sz="1800" dirty="0" smtClean="0">
                        <a:solidFill>
                          <a:schemeClr val="tx1">
                            <a:lumMod val="50000"/>
                            <a:lumOff val="50000"/>
                          </a:schemeClr>
                        </a:solidFill>
                      </a:endParaRPr>
                    </a:p>
                  </a:txBody>
                  <a:tcPr marT="45722" marB="45722"/>
                </a:tc>
              </a:tr>
              <a:tr h="432000">
                <a:tc>
                  <a:txBody>
                    <a:bodyPr/>
                    <a:lstStyle/>
                    <a:p>
                      <a:r>
                        <a:rPr lang="el-GR" sz="1800" dirty="0" smtClean="0">
                          <a:solidFill>
                            <a:srgbClr val="0066FF"/>
                          </a:solidFill>
                        </a:rPr>
                        <a:t>Κ1</a:t>
                      </a:r>
                      <a:r>
                        <a:rPr lang="en-US" sz="1800" dirty="0" smtClean="0">
                          <a:solidFill>
                            <a:srgbClr val="0066FF"/>
                          </a:solidFill>
                        </a:rPr>
                        <a:t>1</a:t>
                      </a:r>
                      <a:r>
                        <a:rPr lang="el-GR" sz="1800" dirty="0" smtClean="0">
                          <a:solidFill>
                            <a:srgbClr val="0066FF"/>
                          </a:solidFill>
                        </a:rPr>
                        <a:t>ε</a:t>
                      </a:r>
                      <a:endParaRPr lang="el-GR" sz="1800" dirty="0">
                        <a:solidFill>
                          <a:srgbClr val="0066FF"/>
                        </a:solidFill>
                      </a:endParaRPr>
                    </a:p>
                  </a:txBody>
                  <a:tcPr marT="45722" marB="45722"/>
                </a:tc>
                <a:tc>
                  <a:txBody>
                    <a:bodyPr/>
                    <a:lstStyle/>
                    <a:p>
                      <a:r>
                        <a:rPr lang="el-GR" sz="1800" b="1" dirty="0" smtClean="0">
                          <a:solidFill>
                            <a:srgbClr val="0066FF"/>
                          </a:solidFill>
                        </a:rPr>
                        <a:t>Εργαστήριο </a:t>
                      </a:r>
                      <a:r>
                        <a:rPr lang="el-GR" sz="1800" b="1" baseline="0" dirty="0" smtClean="0">
                          <a:solidFill>
                            <a:srgbClr val="0066FF"/>
                          </a:solidFill>
                        </a:rPr>
                        <a:t>Κυκλωμάτων και Συστημάτων</a:t>
                      </a:r>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endParaRPr lang="el-GR" sz="1800" dirty="0"/>
                    </a:p>
                  </a:txBody>
                  <a:tcPr marT="45722" marB="45722"/>
                </a:tc>
                <a:tc>
                  <a:txBody>
                    <a:bodyPr/>
                    <a:lstStyle/>
                    <a:p>
                      <a:endParaRPr lang="el-GR" sz="1800" dirty="0"/>
                    </a:p>
                  </a:txBody>
                  <a:tcPr marT="45722" marB="45722"/>
                </a:tc>
                <a:tc>
                  <a:txBody>
                    <a:bodyPr/>
                    <a:lstStyle/>
                    <a:p>
                      <a:pPr algn="ctr"/>
                      <a:r>
                        <a:rPr lang="el-GR" sz="1800" dirty="0" smtClean="0"/>
                        <a:t>13</a:t>
                      </a:r>
                      <a:endParaRPr lang="el-GR" sz="1800" dirty="0"/>
                    </a:p>
                  </a:txBody>
                  <a:tcPr marT="45722" marB="45722"/>
                </a:tc>
                <a:tc>
                  <a:txBody>
                    <a:bodyPr/>
                    <a:lstStyle/>
                    <a:p>
                      <a:pPr algn="ctr"/>
                      <a:r>
                        <a:rPr lang="el-GR" sz="1800" dirty="0" smtClean="0"/>
                        <a:t>5</a:t>
                      </a:r>
                      <a:endParaRPr lang="el-GR" sz="1800" dirty="0"/>
                    </a:p>
                  </a:txBody>
                  <a:tcPr marT="45722" marB="45722"/>
                </a:tc>
                <a:tc>
                  <a:txBody>
                    <a:bodyPr/>
                    <a:lstStyle/>
                    <a:p>
                      <a:pPr algn="ctr"/>
                      <a:r>
                        <a:rPr lang="en-US" sz="1800" dirty="0" smtClean="0"/>
                        <a:t>4</a:t>
                      </a:r>
                      <a:endParaRPr lang="el-GR" sz="1800" dirty="0"/>
                    </a:p>
                  </a:txBody>
                  <a:tcPr marT="45722" marB="45722"/>
                </a:tc>
                <a:tc>
                  <a:txBody>
                    <a:bodyPr/>
                    <a:lstStyle/>
                    <a:p>
                      <a:pPr algn="ctr"/>
                      <a:r>
                        <a:rPr lang="el-GR" sz="1800" dirty="0" smtClean="0"/>
                        <a:t>30</a:t>
                      </a:r>
                      <a:endParaRPr lang="el-GR" sz="1800" dirty="0"/>
                    </a:p>
                  </a:txBody>
                  <a:tcPr marT="45722" marB="45722"/>
                </a:tc>
                <a:tc>
                  <a:txBody>
                    <a:bodyPr/>
                    <a:lstStyle/>
                    <a:p>
                      <a:pPr algn="ctr"/>
                      <a:endParaRPr lang="el-GR" sz="1800" dirty="0"/>
                    </a:p>
                  </a:txBody>
                  <a:tcPr marT="45722" marB="45722"/>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4</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21 διδακτικές </a:t>
            </a:r>
            <a:r>
              <a:rPr lang="el-GR" sz="2400" b="1" dirty="0">
                <a:solidFill>
                  <a:srgbClr val="00B050"/>
                </a:solidFill>
              </a:rPr>
              <a:t>ώρες)</a:t>
            </a:r>
          </a:p>
        </p:txBody>
      </p:sp>
      <p:sp>
        <p:nvSpPr>
          <p:cNvPr id="3"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nvGraphicFramePr>
        <p:xfrm>
          <a:off x="152400" y="1874680"/>
          <a:ext cx="8915400" cy="2621120"/>
        </p:xfrm>
        <a:graphic>
          <a:graphicData uri="http://schemas.openxmlformats.org/drawingml/2006/table">
            <a:tbl>
              <a:tblPr firstRow="1" bandRow="1">
                <a:tableStyleId>{C4B1156A-380E-4F78-BDF5-A606A8083BF9}</a:tableStyleId>
              </a:tblPr>
              <a:tblGrid>
                <a:gridCol w="838204"/>
                <a:gridCol w="4800597"/>
                <a:gridCol w="457200"/>
                <a:gridCol w="457200"/>
                <a:gridCol w="457200"/>
                <a:gridCol w="838200"/>
                <a:gridCol w="1066799"/>
              </a:tblGrid>
              <a:tr h="324000">
                <a:tc>
                  <a:txBody>
                    <a:bodyPr/>
                    <a:lstStyle/>
                    <a:p>
                      <a:r>
                        <a:rPr lang="el-GR" sz="1800" dirty="0" smtClean="0"/>
                        <a:t>Κωδ.</a:t>
                      </a:r>
                      <a:endParaRPr lang="el-GR" sz="1800" dirty="0"/>
                    </a:p>
                  </a:txBody>
                  <a:tcPr marT="45707" marB="45707"/>
                </a:tc>
                <a:tc>
                  <a:txBody>
                    <a:bodyPr/>
                    <a:lstStyle/>
                    <a:p>
                      <a:r>
                        <a:rPr lang="el-GR" sz="1800" dirty="0" smtClean="0"/>
                        <a:t>Μάθημα</a:t>
                      </a:r>
                      <a:endParaRPr lang="el-GR" sz="1800" dirty="0"/>
                    </a:p>
                  </a:txBody>
                  <a:tcPr marT="45707" marB="45707"/>
                </a:tc>
                <a:tc>
                  <a:txBody>
                    <a:bodyPr/>
                    <a:lstStyle/>
                    <a:p>
                      <a:pPr algn="ctr"/>
                      <a:r>
                        <a:rPr lang="el-GR" sz="1800" dirty="0" smtClean="0"/>
                        <a:t>Θ</a:t>
                      </a:r>
                      <a:endParaRPr lang="el-GR" sz="1800" dirty="0"/>
                    </a:p>
                  </a:txBody>
                  <a:tcPr marT="45707" marB="45707"/>
                </a:tc>
                <a:tc>
                  <a:txBody>
                    <a:bodyPr/>
                    <a:lstStyle/>
                    <a:p>
                      <a:pPr algn="ctr"/>
                      <a:r>
                        <a:rPr lang="el-GR" sz="1800" dirty="0" smtClean="0"/>
                        <a:t>Φ</a:t>
                      </a:r>
                      <a:endParaRPr lang="el-GR" sz="1800" dirty="0"/>
                    </a:p>
                  </a:txBody>
                  <a:tcPr marT="45707" marB="45707"/>
                </a:tc>
                <a:tc>
                  <a:txBody>
                    <a:bodyPr/>
                    <a:lstStyle/>
                    <a:p>
                      <a:pPr algn="ctr"/>
                      <a:r>
                        <a:rPr lang="el-GR" sz="1800" dirty="0" smtClean="0"/>
                        <a:t>Ε</a:t>
                      </a:r>
                      <a:endParaRPr lang="el-GR" sz="1800" dirty="0"/>
                    </a:p>
                  </a:txBody>
                  <a:tcPr marT="45707" marB="45707"/>
                </a:tc>
                <a:tc>
                  <a:txBody>
                    <a:bodyPr/>
                    <a:lstStyle/>
                    <a:p>
                      <a:pPr algn="ctr"/>
                      <a:r>
                        <a:rPr lang="en-US" sz="1800" dirty="0" smtClean="0"/>
                        <a:t>ECTS</a:t>
                      </a:r>
                      <a:endParaRPr lang="el-GR" sz="1800" dirty="0"/>
                    </a:p>
                  </a:txBody>
                  <a:tcPr marT="45707" marB="4570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07" marB="45707"/>
                </a:tc>
              </a:tr>
              <a:tr h="324000">
                <a:tc>
                  <a:txBody>
                    <a:bodyPr/>
                    <a:lstStyle/>
                    <a:p>
                      <a:r>
                        <a:rPr lang="el-GR" sz="1800" dirty="0" smtClean="0"/>
                        <a:t>Κ1</a:t>
                      </a:r>
                      <a:r>
                        <a:rPr lang="en-US" sz="1800" dirty="0" smtClean="0"/>
                        <a:t>7</a:t>
                      </a:r>
                      <a:endParaRPr lang="el-GR" sz="1800" dirty="0"/>
                    </a:p>
                  </a:txBody>
                  <a:tcPr marT="45707" marB="45707"/>
                </a:tc>
                <a:tc>
                  <a:txBody>
                    <a:bodyPr/>
                    <a:lstStyle/>
                    <a:p>
                      <a:r>
                        <a:rPr lang="el-GR" sz="1800" b="1" dirty="0" smtClean="0"/>
                        <a:t>Αλγόριθμοι και Πολυπλοκότητα</a:t>
                      </a:r>
                    </a:p>
                  </a:txBody>
                  <a:tcPr marT="45707" marB="45707"/>
                </a:tc>
                <a:tc>
                  <a:txBody>
                    <a:bodyPr/>
                    <a:lstStyle/>
                    <a:p>
                      <a:pPr algn="ctr"/>
                      <a:r>
                        <a:rPr lang="en-US" sz="1800" dirty="0" smtClean="0"/>
                        <a:t>4</a:t>
                      </a:r>
                      <a:endParaRPr lang="el-GR" sz="1800" dirty="0"/>
                    </a:p>
                  </a:txBody>
                  <a:tcPr marT="45707" marB="45707"/>
                </a:tc>
                <a:tc>
                  <a:txBody>
                    <a:bodyPr/>
                    <a:lstStyle/>
                    <a:p>
                      <a:pPr algn="ctr"/>
                      <a:r>
                        <a:rPr lang="en-US" sz="1800" dirty="0" smtClean="0"/>
                        <a:t>2</a:t>
                      </a:r>
                      <a:endParaRPr lang="el-GR" sz="1800" dirty="0"/>
                    </a:p>
                  </a:txBody>
                  <a:tcPr marT="45707" marB="45707"/>
                </a:tc>
                <a:tc>
                  <a:txBody>
                    <a:bodyPr/>
                    <a:lstStyle/>
                    <a:p>
                      <a:pPr algn="ctr"/>
                      <a:endParaRPr lang="el-GR" sz="1800" dirty="0"/>
                    </a:p>
                  </a:txBody>
                  <a:tcPr marT="45707" marB="45707"/>
                </a:tc>
                <a:tc>
                  <a:txBody>
                    <a:bodyPr/>
                    <a:lstStyle/>
                    <a:p>
                      <a:pPr algn="ctr"/>
                      <a:r>
                        <a:rPr lang="en-US" sz="1800" dirty="0" smtClean="0"/>
                        <a:t>8</a:t>
                      </a:r>
                      <a:endParaRPr lang="el-GR" sz="1800" dirty="0"/>
                    </a:p>
                  </a:txBody>
                  <a:tcPr marT="45707" marB="45707"/>
                </a:tc>
                <a:tc>
                  <a:txBody>
                    <a:bodyPr/>
                    <a:lstStyle/>
                    <a:p>
                      <a:pPr algn="ctr"/>
                      <a:r>
                        <a:rPr lang="en-US" sz="1800" dirty="0" smtClean="0"/>
                        <a:t>K09</a:t>
                      </a:r>
                      <a:endParaRPr lang="el-GR" sz="1800" dirty="0">
                        <a:solidFill>
                          <a:schemeClr val="tx1">
                            <a:lumMod val="50000"/>
                            <a:lumOff val="50000"/>
                          </a:schemeClr>
                        </a:solidFill>
                      </a:endParaRPr>
                    </a:p>
                  </a:txBody>
                  <a:tcPr marT="45707" marB="45707"/>
                </a:tc>
              </a:tr>
              <a:tr h="324000">
                <a:tc>
                  <a:txBody>
                    <a:bodyPr/>
                    <a:lstStyle/>
                    <a:p>
                      <a:r>
                        <a:rPr lang="el-GR" sz="1800" dirty="0" smtClean="0">
                          <a:solidFill>
                            <a:schemeClr val="tx1"/>
                          </a:solidFill>
                        </a:rPr>
                        <a:t>Κ29</a:t>
                      </a:r>
                      <a:endParaRPr lang="el-GR" sz="1800" dirty="0">
                        <a:solidFill>
                          <a:schemeClr val="tx1"/>
                        </a:solidFill>
                      </a:endParaRPr>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chemeClr val="tx1"/>
                          </a:solidFill>
                        </a:rPr>
                        <a:t>Σχεδίαση και Χρήση Βάσεων</a:t>
                      </a:r>
                      <a:r>
                        <a:rPr lang="el-GR" sz="1800" b="1" baseline="0" dirty="0" smtClean="0">
                          <a:solidFill>
                            <a:schemeClr val="tx1"/>
                          </a:solidFill>
                        </a:rPr>
                        <a:t> Δεδομένων</a:t>
                      </a:r>
                    </a:p>
                  </a:txBody>
                  <a:tcPr marT="45707" marB="45707"/>
                </a:tc>
                <a:tc>
                  <a:txBody>
                    <a:bodyPr/>
                    <a:lstStyle/>
                    <a:p>
                      <a:pPr algn="ctr"/>
                      <a:r>
                        <a:rPr lang="el-GR" sz="1800" dirty="0" smtClean="0"/>
                        <a:t>3</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7</a:t>
                      </a:r>
                      <a:endParaRPr lang="el-GR" sz="1800" dirty="0"/>
                    </a:p>
                  </a:txBody>
                  <a:tcPr marT="45707" marB="45707"/>
                </a:tc>
                <a:tc>
                  <a:txBody>
                    <a:bodyPr/>
                    <a:lstStyle/>
                    <a:p>
                      <a:pPr algn="ctr"/>
                      <a:r>
                        <a:rPr lang="en-US" sz="1800" dirty="0" smtClean="0"/>
                        <a:t>K08</a:t>
                      </a:r>
                      <a:endParaRPr lang="el-GR" sz="1800" dirty="0">
                        <a:solidFill>
                          <a:schemeClr val="tx1">
                            <a:lumMod val="50000"/>
                            <a:lumOff val="50000"/>
                          </a:schemeClr>
                        </a:solidFill>
                      </a:endParaRPr>
                    </a:p>
                  </a:txBody>
                  <a:tcPr marT="45707" marB="45707"/>
                </a:tc>
              </a:tr>
              <a:tr h="324000">
                <a:tc>
                  <a:txBody>
                    <a:bodyPr/>
                    <a:lstStyle/>
                    <a:p>
                      <a:r>
                        <a:rPr lang="en-US" sz="1800" dirty="0" smtClean="0"/>
                        <a:t>K</a:t>
                      </a:r>
                      <a:r>
                        <a:rPr lang="el-GR" sz="1800" dirty="0" smtClean="0"/>
                        <a:t>21</a:t>
                      </a:r>
                      <a:endParaRPr lang="el-GR" sz="1800" dirty="0"/>
                    </a:p>
                  </a:txBody>
                  <a:tcPr marT="45718" marB="45718"/>
                </a:tc>
                <a:tc>
                  <a:txBody>
                    <a:bodyPr/>
                    <a:lstStyle/>
                    <a:p>
                      <a:r>
                        <a:rPr lang="el-GR" sz="1800" b="1" dirty="0" smtClean="0"/>
                        <a:t>Συστήματα</a:t>
                      </a:r>
                      <a:r>
                        <a:rPr lang="el-GR" sz="1800" b="1" baseline="0" dirty="0" smtClean="0"/>
                        <a:t> Επικοινωνιών</a:t>
                      </a:r>
                    </a:p>
                  </a:txBody>
                  <a:tcPr marT="45718" marB="45718"/>
                </a:tc>
                <a:tc>
                  <a:txBody>
                    <a:bodyPr/>
                    <a:lstStyle/>
                    <a:p>
                      <a:pPr algn="ctr"/>
                      <a:r>
                        <a:rPr lang="el-GR" sz="1800" dirty="0" smtClean="0"/>
                        <a:t>3</a:t>
                      </a:r>
                      <a:endParaRPr lang="el-GR" sz="1800" dirty="0"/>
                    </a:p>
                  </a:txBody>
                  <a:tcPr marT="45718" marB="45718"/>
                </a:tc>
                <a:tc>
                  <a:txBody>
                    <a:bodyPr/>
                    <a:lstStyle/>
                    <a:p>
                      <a:pPr algn="ctr"/>
                      <a:r>
                        <a:rPr lang="el-GR" sz="1800" dirty="0" smtClean="0"/>
                        <a:t>1</a:t>
                      </a:r>
                      <a:endParaRPr lang="el-GR" sz="1800" dirty="0"/>
                    </a:p>
                  </a:txBody>
                  <a:tcPr marT="45718" marB="45718"/>
                </a:tc>
                <a:tc>
                  <a:txBody>
                    <a:bodyPr/>
                    <a:lstStyle/>
                    <a:p>
                      <a:pPr algn="ctr"/>
                      <a:r>
                        <a:rPr lang="el-GR" sz="1800" dirty="0" smtClean="0"/>
                        <a:t>1</a:t>
                      </a:r>
                      <a:endParaRPr lang="el-GR" sz="1800" dirty="0"/>
                    </a:p>
                  </a:txBody>
                  <a:tcPr marT="45718" marB="45718"/>
                </a:tc>
                <a:tc>
                  <a:txBody>
                    <a:bodyPr/>
                    <a:lstStyle/>
                    <a:p>
                      <a:pPr algn="ctr"/>
                      <a:r>
                        <a:rPr lang="en-US" sz="1800" dirty="0" smtClean="0"/>
                        <a:t>7</a:t>
                      </a:r>
                      <a:endParaRPr lang="el-GR" sz="1800" dirty="0"/>
                    </a:p>
                  </a:txBody>
                  <a:tcPr marT="45718" marB="45718"/>
                </a:tc>
                <a:tc>
                  <a:txBody>
                    <a:bodyPr/>
                    <a:lstStyle/>
                    <a:p>
                      <a:pPr algn="ctr"/>
                      <a:r>
                        <a:rPr lang="en-US" sz="1800" dirty="0" smtClean="0"/>
                        <a:t>K</a:t>
                      </a:r>
                      <a:r>
                        <a:rPr lang="el-GR" sz="1800" dirty="0" smtClean="0"/>
                        <a:t>11</a:t>
                      </a:r>
                      <a:endParaRPr lang="el-GR" sz="1800" dirty="0">
                        <a:solidFill>
                          <a:schemeClr val="tx1">
                            <a:lumMod val="50000"/>
                            <a:lumOff val="50000"/>
                          </a:schemeClr>
                        </a:solidFill>
                      </a:endParaRPr>
                    </a:p>
                  </a:txBody>
                  <a:tcPr marT="45718" marB="45718"/>
                </a:tc>
              </a:tr>
              <a:tr h="324000">
                <a:tc>
                  <a:txBody>
                    <a:bodyPr/>
                    <a:lstStyle/>
                    <a:p>
                      <a:r>
                        <a:rPr lang="el-GR" sz="1800" dirty="0" smtClean="0"/>
                        <a:t>Κ16</a:t>
                      </a:r>
                      <a:endParaRPr lang="el-GR" sz="1800" dirty="0">
                        <a:solidFill>
                          <a:schemeClr val="tx1"/>
                        </a:solidFill>
                      </a:endParaRPr>
                    </a:p>
                  </a:txBody>
                  <a:tcPr marT="45707" marB="45707"/>
                </a:tc>
                <a:tc>
                  <a:txBody>
                    <a:bodyPr/>
                    <a:lstStyle/>
                    <a:p>
                      <a:r>
                        <a:rPr lang="el-GR" sz="1800" b="1" dirty="0" smtClean="0"/>
                        <a:t>Δίκτυα Επικοινωνιών Ι</a:t>
                      </a:r>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1</a:t>
                      </a: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6</a:t>
                      </a:r>
                      <a:endParaRPr lang="el-GR" sz="1800" dirty="0"/>
                    </a:p>
                  </a:txBody>
                  <a:tcPr marT="45707" marB="45707"/>
                </a:tc>
                <a:tc>
                  <a:txBody>
                    <a:bodyPr/>
                    <a:lstStyle/>
                    <a:p>
                      <a:pPr algn="ctr"/>
                      <a:r>
                        <a:rPr lang="el-GR" sz="1800" dirty="0" smtClean="0"/>
                        <a:t>Κ13</a:t>
                      </a:r>
                      <a:endParaRPr lang="el-GR" sz="1800" dirty="0">
                        <a:solidFill>
                          <a:schemeClr val="tx1">
                            <a:lumMod val="50000"/>
                            <a:lumOff val="50000"/>
                          </a:schemeClr>
                        </a:solidFill>
                      </a:endParaRPr>
                    </a:p>
                  </a:txBody>
                  <a:tcPr marT="45707" marB="45707"/>
                </a:tc>
              </a:tr>
              <a:tr h="324000">
                <a:tc>
                  <a:txBody>
                    <a:bodyPr/>
                    <a:lstStyle/>
                    <a:p>
                      <a:r>
                        <a:rPr lang="el-GR" sz="1800" dirty="0" smtClean="0">
                          <a:solidFill>
                            <a:srgbClr val="0066FF"/>
                          </a:solidFill>
                        </a:rPr>
                        <a:t>Κ16ε</a:t>
                      </a:r>
                      <a:endParaRPr lang="el-GR" sz="1800" dirty="0">
                        <a:solidFill>
                          <a:srgbClr val="0066FF"/>
                        </a:solidFill>
                      </a:endParaRPr>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0066FF"/>
                          </a:solidFill>
                        </a:rPr>
                        <a:t>Εργαστήριο Δικτύων Επικοινωνιών Ι</a:t>
                      </a:r>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endParaRPr lang="el-GR" sz="1800" dirty="0">
                        <a:solidFill>
                          <a:schemeClr val="tx1">
                            <a:lumMod val="50000"/>
                            <a:lumOff val="50000"/>
                          </a:schemeClr>
                        </a:solidFill>
                      </a:endParaRPr>
                    </a:p>
                  </a:txBody>
                  <a:tcPr marT="45707" marB="45707"/>
                </a:tc>
              </a:tr>
              <a:tr h="324000">
                <a:tc>
                  <a:txBody>
                    <a:bodyPr/>
                    <a:lstStyle/>
                    <a:p>
                      <a:endParaRPr lang="el-GR" sz="1800" dirty="0"/>
                    </a:p>
                  </a:txBody>
                  <a:tcPr marT="45707" marB="45707"/>
                </a:tc>
                <a:tc>
                  <a:txBody>
                    <a:bodyPr/>
                    <a:lstStyle/>
                    <a:p>
                      <a:endParaRPr lang="el-GR" sz="1800" dirty="0"/>
                    </a:p>
                  </a:txBody>
                  <a:tcPr marT="45707" marB="45707"/>
                </a:tc>
                <a:tc>
                  <a:txBody>
                    <a:bodyPr/>
                    <a:lstStyle/>
                    <a:p>
                      <a:pPr algn="ctr"/>
                      <a:r>
                        <a:rPr lang="el-GR" sz="1800" dirty="0" smtClean="0"/>
                        <a:t>13</a:t>
                      </a:r>
                      <a:endParaRPr lang="el-GR" sz="1800" dirty="0"/>
                    </a:p>
                  </a:txBody>
                  <a:tcPr marT="45707" marB="45707"/>
                </a:tc>
                <a:tc>
                  <a:txBody>
                    <a:bodyPr/>
                    <a:lstStyle/>
                    <a:p>
                      <a:pPr algn="ctr"/>
                      <a:r>
                        <a:rPr lang="el-GR" sz="1800" dirty="0" smtClean="0"/>
                        <a:t>5</a:t>
                      </a:r>
                      <a:endParaRPr lang="el-GR" sz="1800" dirty="0"/>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30</a:t>
                      </a:r>
                      <a:endParaRPr lang="el-GR" sz="1800" dirty="0"/>
                    </a:p>
                  </a:txBody>
                  <a:tcPr marT="45707" marB="45707"/>
                </a:tc>
                <a:tc>
                  <a:txBody>
                    <a:bodyPr/>
                    <a:lstStyle/>
                    <a:p>
                      <a:pPr algn="ctr"/>
                      <a:endParaRPr lang="el-GR" sz="1800" dirty="0"/>
                    </a:p>
                  </a:txBody>
                  <a:tcPr marT="45707" marB="45707"/>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04800" y="914400"/>
            <a:ext cx="8763000" cy="5867400"/>
          </a:xfrm>
          <a:prstGeom prst="rect">
            <a:avLst/>
          </a:prstGeom>
        </p:spPr>
        <p:txBody>
          <a:bodyPr>
            <a:noAutofit/>
          </a:bodyPr>
          <a:lstStyle/>
          <a:p>
            <a:pPr lvl="0" fontAlgn="auto">
              <a:spcBef>
                <a:spcPts val="600"/>
              </a:spcBef>
              <a:spcAft>
                <a:spcPts val="600"/>
              </a:spcAft>
              <a:buClr>
                <a:schemeClr val="accent3"/>
              </a:buClr>
              <a:buSzPct val="95000"/>
              <a:defRPr/>
            </a:pPr>
            <a:r>
              <a:rPr lang="el-GR" sz="2000" b="1" dirty="0" smtClean="0">
                <a:latin typeface="+mn-lt"/>
                <a:cs typeface="+mn-cs"/>
              </a:rPr>
              <a:t>Οι φοιτητές κατοχυρώνουν προαιρετικά μέχρι 2 ειδικεύσεις, </a:t>
            </a:r>
            <a:br>
              <a:rPr lang="el-GR" sz="2000" b="1" dirty="0" smtClean="0">
                <a:latin typeface="+mn-lt"/>
                <a:cs typeface="+mn-cs"/>
              </a:rPr>
            </a:br>
            <a:r>
              <a:rPr lang="el-GR" sz="2000" b="1" dirty="0" smtClean="0">
                <a:latin typeface="+mn-lt"/>
                <a:cs typeface="+mn-cs"/>
              </a:rPr>
              <a:t>που αναφέρονται στην </a:t>
            </a:r>
            <a:r>
              <a:rPr lang="el-GR" sz="2000" b="1" dirty="0" smtClean="0">
                <a:solidFill>
                  <a:srgbClr val="C00000"/>
                </a:solidFill>
                <a:latin typeface="+mn-lt"/>
                <a:cs typeface="+mn-cs"/>
              </a:rPr>
              <a:t>αναλυτική βαθμολογία </a:t>
            </a:r>
            <a:r>
              <a:rPr lang="el-GR" sz="2000" b="1" dirty="0" smtClean="0">
                <a:latin typeface="+mn-lt"/>
                <a:cs typeface="+mn-cs"/>
              </a:rPr>
              <a:t>τους:</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Ε1. 	Θεμελιώσεις Πληροφορικής</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Ε2. 	Διαχείριση Δεδομένων και Γνώσης</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Ε3. 	Λογισμικό</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Ε4. 	Υλικό και Αρχιτεκτονική</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Ε5. 	Επικοινωνίες και Δικτύωση</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Ε6. 	Επεξεργασία Σήματος και Πληροφορίας</a:t>
            </a:r>
          </a:p>
          <a:p>
            <a:pPr lvl="0" fontAlgn="auto">
              <a:spcBef>
                <a:spcPts val="600"/>
              </a:spcBef>
              <a:spcAft>
                <a:spcPts val="600"/>
              </a:spcAft>
              <a:buClr>
                <a:schemeClr val="accent3"/>
              </a:buClr>
              <a:buSzPct val="95000"/>
              <a:defRPr/>
            </a:pPr>
            <a:endParaRPr lang="el-GR" sz="2000" b="1" dirty="0" smtClean="0">
              <a:latin typeface="+mn-lt"/>
              <a:cs typeface="+mn-cs"/>
            </a:endParaRPr>
          </a:p>
          <a:p>
            <a:pPr lvl="0" fontAlgn="auto">
              <a:spcBef>
                <a:spcPts val="600"/>
              </a:spcBef>
              <a:spcAft>
                <a:spcPts val="600"/>
              </a:spcAft>
              <a:buClr>
                <a:schemeClr val="accent3"/>
              </a:buClr>
              <a:buSzPct val="95000"/>
              <a:defRPr/>
            </a:pPr>
            <a:r>
              <a:rPr lang="el-GR" b="1" dirty="0" smtClean="0">
                <a:latin typeface="+mn-lt"/>
                <a:cs typeface="+mn-cs"/>
              </a:rPr>
              <a:t>Παρέχεται η δυνατότητα: </a:t>
            </a:r>
          </a:p>
          <a:p>
            <a:pPr lvl="1" fontAlgn="auto">
              <a:spcBef>
                <a:spcPts val="600"/>
              </a:spcBef>
              <a:spcAft>
                <a:spcPts val="600"/>
              </a:spcAft>
              <a:buClr>
                <a:schemeClr val="accent3"/>
              </a:buClr>
              <a:buSzPct val="95000"/>
              <a:defRPr/>
            </a:pPr>
            <a:r>
              <a:rPr lang="el-GR" b="1" dirty="0" smtClean="0">
                <a:latin typeface="+mn-lt"/>
                <a:cs typeface="+mn-cs"/>
              </a:rPr>
              <a:t>Α) της μη κατοχύρωσης ειδίκευσης για όποιον φοιτητή το επιθυμεί,</a:t>
            </a:r>
          </a:p>
          <a:p>
            <a:pPr lvl="1" fontAlgn="auto">
              <a:spcBef>
                <a:spcPts val="600"/>
              </a:spcBef>
              <a:spcAft>
                <a:spcPts val="600"/>
              </a:spcAft>
              <a:buClr>
                <a:schemeClr val="accent3"/>
              </a:buClr>
              <a:buSzPct val="95000"/>
              <a:defRPr/>
            </a:pPr>
            <a:r>
              <a:rPr lang="el-GR" b="1" dirty="0" smtClean="0">
                <a:latin typeface="+mn-lt"/>
                <a:cs typeface="+mn-cs"/>
              </a:rPr>
              <a:t>Β) απόκτησης πιστοποιητικού παιδαγωγικής και διδακτικής επάρκειας </a:t>
            </a:r>
            <a:br>
              <a:rPr lang="el-GR" b="1" dirty="0" smtClean="0">
                <a:latin typeface="+mn-lt"/>
                <a:cs typeface="+mn-cs"/>
              </a:rPr>
            </a:br>
            <a:r>
              <a:rPr lang="el-GR" b="1" dirty="0" smtClean="0">
                <a:latin typeface="+mn-lt"/>
                <a:cs typeface="+mn-cs"/>
              </a:rPr>
              <a:t>με τους όρους και τις προϋποθέσεις που πρόκειται να ορίσει το ΕΚΠΑ.</a:t>
            </a:r>
            <a:endParaRPr kumimoji="0" lang="el-GR"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le 1"/>
          <p:cNvSpPr>
            <a:spLocks noGrp="1"/>
          </p:cNvSpPr>
          <p:nvPr/>
        </p:nvSpPr>
        <p:spPr>
          <a:xfrm>
            <a:off x="304800" y="76200"/>
            <a:ext cx="6019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Ειδικεύσεις του Νέου ΠΠΣ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8" name="Content Placeholder 7"/>
          <p:cNvSpPr>
            <a:spLocks noGrp="1"/>
          </p:cNvSpPr>
          <p:nvPr>
            <p:ph idx="1"/>
          </p:nvPr>
        </p:nvSpPr>
        <p:spPr>
          <a:xfrm>
            <a:off x="304800" y="685800"/>
            <a:ext cx="8534400" cy="6172200"/>
          </a:xfrm>
        </p:spPr>
        <p:txBody>
          <a:bodyPr/>
          <a:lstStyle/>
          <a:p>
            <a:r>
              <a:rPr lang="el-GR" sz="2400" dirty="0" smtClean="0">
                <a:solidFill>
                  <a:srgbClr val="C00000"/>
                </a:solidFill>
              </a:rPr>
              <a:t>Κατ’ επιλογή υποχρεωτικά μαθήματα (ΕΥΜ)</a:t>
            </a:r>
          </a:p>
          <a:p>
            <a:pPr lvl="1"/>
            <a:r>
              <a:rPr lang="el-GR" sz="2000" dirty="0" smtClean="0"/>
              <a:t>Ταξινομούνται σε </a:t>
            </a:r>
            <a:r>
              <a:rPr lang="el-GR" sz="2000" dirty="0" smtClean="0">
                <a:solidFill>
                  <a:srgbClr val="C00000"/>
                </a:solidFill>
              </a:rPr>
              <a:t>2 κατευθύνσεις </a:t>
            </a:r>
            <a:r>
              <a:rPr lang="el-GR" sz="2000" dirty="0" smtClean="0"/>
              <a:t>μαθημάτων.  </a:t>
            </a:r>
          </a:p>
          <a:p>
            <a:pPr lvl="2"/>
            <a:r>
              <a:rPr lang="el-GR" sz="1800" dirty="0" smtClean="0"/>
              <a:t>Οι φοιτητές αρχικά επιλέγουν κατεύθυνση Α ή Β </a:t>
            </a:r>
            <a:r>
              <a:rPr lang="el-GR" sz="1800" dirty="0"/>
              <a:t>με δήλωσή τους στη γραμματεία (και με δυνατότητα </a:t>
            </a:r>
            <a:r>
              <a:rPr lang="el-GR" sz="1800" dirty="0" smtClean="0"/>
              <a:t>μέχρι μίας </a:t>
            </a:r>
            <a:r>
              <a:rPr lang="el-GR" sz="1800" dirty="0"/>
              <a:t>αλλαγής</a:t>
            </a:r>
            <a:r>
              <a:rPr lang="el-GR" sz="1800" dirty="0" smtClean="0"/>
              <a:t>)</a:t>
            </a:r>
            <a:r>
              <a:rPr lang="en-US" sz="1800" dirty="0" smtClean="0"/>
              <a:t> </a:t>
            </a:r>
            <a:r>
              <a:rPr lang="el-GR" sz="1800" dirty="0" smtClean="0"/>
              <a:t>και στη συνέχεια τουλάχιστον τα 4 από τα προσφερόμενα κατ’ επιλογή υποχρεωτικά μαθήματα και 1 </a:t>
            </a:r>
            <a:r>
              <a:rPr lang="el-GR" sz="1800" dirty="0" err="1" smtClean="0"/>
              <a:t>project</a:t>
            </a:r>
            <a:r>
              <a:rPr lang="el-GR" sz="1800" dirty="0" smtClean="0"/>
              <a:t> της κατεύθυνσης που έχουν επιλέξει</a:t>
            </a:r>
          </a:p>
          <a:p>
            <a:pPr lvl="2"/>
            <a:r>
              <a:rPr lang="el-GR" sz="1800" dirty="0" smtClean="0"/>
              <a:t>Η δήλωση κατεύθυνσης γίνεται στην αρχή του 5ου εξαμήνου, πριν τις δηλώσεις μαθημάτων, και είναι υποχρεωτική για όσους θέλουν να δηλώσουν μαθήματα του Εστιασμένου Κύκλου Σπουδών</a:t>
            </a:r>
          </a:p>
          <a:p>
            <a:pPr lvl="2"/>
            <a:r>
              <a:rPr lang="el-GR" sz="1800" dirty="0" smtClean="0"/>
              <a:t>Οι φοιτητές επιλέγουν υποχρεωτικά τη μία από τις 2 κατευθύνσεις, ανεξάρτητα εάν επιθυμούν να κατοχυρώσουν ειδίκευση ή όχι</a:t>
            </a:r>
            <a:endParaRPr lang="el-GR" sz="1600" dirty="0" smtClean="0"/>
          </a:p>
          <a:p>
            <a:pPr lvl="1">
              <a:spcBef>
                <a:spcPts val="600"/>
              </a:spcBef>
              <a:spcAft>
                <a:spcPts val="600"/>
              </a:spcAft>
            </a:pPr>
            <a:r>
              <a:rPr lang="el-GR" sz="2000" dirty="0" smtClean="0"/>
              <a:t>Οι φοιτητές που ενδιαφέρονται να εντρυφήσουν:</a:t>
            </a:r>
          </a:p>
          <a:p>
            <a:pPr lvl="2">
              <a:spcBef>
                <a:spcPts val="0"/>
              </a:spcBef>
            </a:pPr>
            <a:r>
              <a:rPr lang="el-GR" sz="1800" dirty="0" smtClean="0">
                <a:solidFill>
                  <a:srgbClr val="0070C0"/>
                </a:solidFill>
              </a:rPr>
              <a:t>Στις Θεμελιώσεις της Πληροφορικής (Ε1), </a:t>
            </a:r>
          </a:p>
          <a:p>
            <a:pPr lvl="2">
              <a:spcBef>
                <a:spcPts val="0"/>
              </a:spcBef>
            </a:pPr>
            <a:r>
              <a:rPr lang="el-GR" sz="1800" dirty="0" smtClean="0">
                <a:solidFill>
                  <a:srgbClr val="0070C0"/>
                </a:solidFill>
              </a:rPr>
              <a:t>Στη Διαχείριση Δεδομένων και Γνώσης (Ε2), </a:t>
            </a:r>
          </a:p>
          <a:p>
            <a:pPr lvl="2">
              <a:spcBef>
                <a:spcPts val="0"/>
              </a:spcBef>
            </a:pPr>
            <a:r>
              <a:rPr lang="el-GR" sz="1800" dirty="0" smtClean="0">
                <a:solidFill>
                  <a:srgbClr val="0070C0"/>
                </a:solidFill>
              </a:rPr>
              <a:t>Στο Λογισμικό (Ε3) </a:t>
            </a:r>
          </a:p>
          <a:p>
            <a:pPr lvl="1">
              <a:spcBef>
                <a:spcPts val="0"/>
              </a:spcBef>
              <a:spcAft>
                <a:spcPts val="0"/>
              </a:spcAft>
              <a:buNone/>
            </a:pPr>
            <a:r>
              <a:rPr lang="el-GR" sz="2200" dirty="0" smtClean="0"/>
              <a:t>	</a:t>
            </a:r>
            <a:r>
              <a:rPr lang="el-GR" sz="2000" dirty="0" smtClean="0"/>
              <a:t>επιλέγουν την </a:t>
            </a:r>
            <a:r>
              <a:rPr lang="el-GR" sz="2000" dirty="0" smtClean="0">
                <a:solidFill>
                  <a:srgbClr val="C00000"/>
                </a:solidFill>
              </a:rPr>
              <a:t>Κατεύθυνση Α</a:t>
            </a:r>
            <a:endParaRPr lang="el-GR" sz="2200" dirty="0" smtClean="0"/>
          </a:p>
          <a:p>
            <a:pPr lvl="2">
              <a:spcBef>
                <a:spcPts val="0"/>
              </a:spcBef>
            </a:pPr>
            <a:r>
              <a:rPr lang="el-GR" sz="1800" dirty="0" smtClean="0">
                <a:solidFill>
                  <a:srgbClr val="0070C0"/>
                </a:solidFill>
              </a:rPr>
              <a:t>Στο Υλικό και στην Αρχιτεκτονική (Ε4), </a:t>
            </a:r>
          </a:p>
          <a:p>
            <a:pPr lvl="2">
              <a:spcBef>
                <a:spcPts val="0"/>
              </a:spcBef>
            </a:pPr>
            <a:r>
              <a:rPr lang="el-GR" sz="1800" dirty="0" smtClean="0">
                <a:solidFill>
                  <a:srgbClr val="0070C0"/>
                </a:solidFill>
              </a:rPr>
              <a:t>Στις Επικοινωνίες και στη Δικτύωση (Ε5), </a:t>
            </a:r>
          </a:p>
          <a:p>
            <a:pPr lvl="2">
              <a:spcBef>
                <a:spcPts val="0"/>
              </a:spcBef>
            </a:pPr>
            <a:r>
              <a:rPr lang="el-GR" sz="1800" dirty="0" smtClean="0">
                <a:solidFill>
                  <a:srgbClr val="0070C0"/>
                </a:solidFill>
              </a:rPr>
              <a:t>Στην Επεξεργασία Σήματος και Πληροφορίας (Ε6)</a:t>
            </a:r>
          </a:p>
          <a:p>
            <a:pPr lvl="1">
              <a:spcBef>
                <a:spcPts val="0"/>
              </a:spcBef>
              <a:buNone/>
            </a:pPr>
            <a:r>
              <a:rPr lang="el-GR" sz="2000" dirty="0" smtClean="0"/>
              <a:t>	επιλέγουν την  </a:t>
            </a:r>
            <a:r>
              <a:rPr lang="el-GR" sz="2000" dirty="0" smtClean="0">
                <a:solidFill>
                  <a:srgbClr val="C00000"/>
                </a:solidFill>
              </a:rPr>
              <a:t>Κατεύθυνση 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Α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3" name="Table 2"/>
          <p:cNvGraphicFramePr>
            <a:graphicFrameLocks noGrp="1"/>
          </p:cNvGraphicFramePr>
          <p:nvPr>
            <p:extLst>
              <p:ext uri="{D42A27DB-BD31-4B8C-83A1-F6EECF244321}">
                <p14:modId xmlns="" xmlns:p14="http://schemas.microsoft.com/office/powerpoint/2010/main" val="1070592711"/>
              </p:ext>
            </p:extLst>
          </p:nvPr>
        </p:nvGraphicFramePr>
        <p:xfrm>
          <a:off x="685800" y="762000"/>
          <a:ext cx="8229600" cy="1828800"/>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0667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08</a:t>
                      </a:r>
                      <a:endParaRPr lang="el-GR" sz="1800" dirty="0"/>
                    </a:p>
                  </a:txBody>
                  <a:tcPr/>
                </a:tc>
              </a:tr>
              <a:tr h="324000">
                <a:tc>
                  <a:txBody>
                    <a:bodyPr/>
                    <a:lstStyle/>
                    <a:p>
                      <a:r>
                        <a:rPr lang="en-US" sz="1800" dirty="0" smtClean="0"/>
                        <a:t>K15</a:t>
                      </a:r>
                      <a:endParaRPr lang="el-GR" sz="1800" dirty="0"/>
                    </a:p>
                  </a:txBody>
                  <a:tcPr/>
                </a:tc>
                <a:tc>
                  <a:txBody>
                    <a:bodyPr/>
                    <a:lstStyle/>
                    <a:p>
                      <a:r>
                        <a:rPr lang="el-GR" sz="1800" b="1" dirty="0" smtClean="0"/>
                        <a:t>Αριθμητική</a:t>
                      </a:r>
                      <a:r>
                        <a:rPr lang="el-GR" sz="1800" b="1" baseline="0" dirty="0" smtClean="0"/>
                        <a:t> Ανάλυση</a:t>
                      </a:r>
                      <a:endParaRPr lang="el-GR" sz="1800" b="1" dirty="0">
                        <a:solidFill>
                          <a:srgbClr val="002060"/>
                        </a:solidFill>
                      </a:endParaRPr>
                    </a:p>
                  </a:txBody>
                  <a:tcPr/>
                </a:tc>
                <a:tc>
                  <a:txBody>
                    <a:bodyPr/>
                    <a:lstStyle/>
                    <a:p>
                      <a:pPr algn="ctr"/>
                      <a:r>
                        <a:rPr lang="en-US" sz="1800" dirty="0" smtClean="0"/>
                        <a:t>3</a:t>
                      </a:r>
                      <a:endParaRPr lang="el-GR" sz="1800" dirty="0"/>
                    </a:p>
                  </a:txBody>
                  <a:tcPr/>
                </a:tc>
                <a:tc>
                  <a:txBody>
                    <a:bodyPr/>
                    <a:lstStyle/>
                    <a:p>
                      <a:pPr algn="ctr"/>
                      <a:r>
                        <a:rPr lang="el-GR" sz="1800" dirty="0" smtClean="0"/>
                        <a:t>1</a:t>
                      </a:r>
                      <a:endParaRPr lang="el-GR" sz="1800" dirty="0"/>
                    </a:p>
                  </a:txBody>
                  <a:tcPr/>
                </a:tc>
                <a:tc>
                  <a:txBody>
                    <a:bodyPr/>
                    <a:lstStyle/>
                    <a:p>
                      <a:pPr algn="ctr"/>
                      <a:endParaRPr lang="el-GR" sz="1800" dirty="0"/>
                    </a:p>
                  </a:txBody>
                  <a:tcPr/>
                </a:tc>
                <a:tc>
                  <a:txBody>
                    <a:bodyPr/>
                    <a:lstStyle/>
                    <a:p>
                      <a:pPr algn="ctr"/>
                      <a:r>
                        <a:rPr lang="en-US" sz="1800" dirty="0" smtClean="0"/>
                        <a:t>6</a:t>
                      </a:r>
                      <a:endParaRPr lang="el-GR" sz="1800" dirty="0"/>
                    </a:p>
                  </a:txBody>
                  <a:tcPr/>
                </a:tc>
                <a:tc>
                  <a:txBody>
                    <a:bodyPr/>
                    <a:lstStyle/>
                    <a:p>
                      <a:pPr algn="ctr"/>
                      <a:r>
                        <a:rPr lang="en-US" sz="1800" dirty="0" smtClean="0"/>
                        <a:t>K</a:t>
                      </a:r>
                      <a:r>
                        <a:rPr lang="el-GR" sz="1800" dirty="0" smtClean="0"/>
                        <a:t>01</a:t>
                      </a:r>
                      <a:endParaRPr lang="el-GR" sz="1800" dirty="0"/>
                    </a:p>
                  </a:txBody>
                  <a:tcPr/>
                </a:tc>
              </a:tr>
              <a:tr h="324000">
                <a:tc>
                  <a:txBody>
                    <a:bodyPr/>
                    <a:lstStyle/>
                    <a:p>
                      <a:r>
                        <a:rPr lang="el-GR" sz="1800" dirty="0" smtClean="0"/>
                        <a:t>Κ18</a:t>
                      </a:r>
                      <a:endParaRPr lang="el-GR" sz="1800" dirty="0">
                        <a:solidFill>
                          <a:schemeClr val="tx1"/>
                        </a:solidFill>
                      </a:endParaRPr>
                    </a:p>
                  </a:txBody>
                  <a:tcPr/>
                </a:tc>
                <a:tc>
                  <a:txBody>
                    <a:bodyPr/>
                    <a:lstStyle/>
                    <a:p>
                      <a:r>
                        <a:rPr lang="el-GR" sz="1800" b="1" dirty="0" smtClean="0"/>
                        <a:t>Υλοποίηση Συστημάτων</a:t>
                      </a:r>
                      <a:r>
                        <a:rPr lang="el-GR" sz="1800" b="1" baseline="0" dirty="0" smtClean="0"/>
                        <a:t> </a:t>
                      </a:r>
                      <a:r>
                        <a:rPr lang="el-GR" sz="1800" b="1" dirty="0" smtClean="0"/>
                        <a:t>ΒΔ</a:t>
                      </a:r>
                      <a:endParaRPr lang="el-GR" sz="1800" b="1" dirty="0">
                        <a:solidFill>
                          <a:schemeClr val="tx1"/>
                        </a:solidFill>
                      </a:endParaRPr>
                    </a:p>
                  </a:txBody>
                  <a:tcPr/>
                </a:tc>
                <a:tc>
                  <a:txBody>
                    <a:bodyPr/>
                    <a:lstStyle/>
                    <a:p>
                      <a:pPr algn="ctr"/>
                      <a:r>
                        <a:rPr lang="el-GR" sz="1800" dirty="0" smtClean="0"/>
                        <a:t>3</a:t>
                      </a:r>
                      <a:endParaRPr lang="el-GR" sz="1800" dirty="0">
                        <a:solidFill>
                          <a:schemeClr val="tx1"/>
                        </a:solidFill>
                      </a:endParaRPr>
                    </a:p>
                  </a:txBody>
                  <a:tcPr/>
                </a:tc>
                <a:tc>
                  <a:txBody>
                    <a:bodyPr/>
                    <a:lstStyle/>
                    <a:p>
                      <a:pPr algn="ctr"/>
                      <a:r>
                        <a:rPr lang="el-GR" sz="1800" dirty="0" smtClean="0"/>
                        <a:t>1</a:t>
                      </a: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r>
                        <a:rPr lang="el-GR" sz="1800" dirty="0" smtClean="0"/>
                        <a:t>6</a:t>
                      </a: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1"/>
                        </a:solidFill>
                      </a:endParaRPr>
                    </a:p>
                  </a:txBody>
                  <a:tcPr/>
                </a:tc>
              </a:tr>
              <a:tr h="324000">
                <a:tc>
                  <a:txBody>
                    <a:bodyPr/>
                    <a:lstStyle/>
                    <a:p>
                      <a:endParaRPr lang="el-GR" sz="1800" dirty="0">
                        <a:solidFill>
                          <a:schemeClr val="tx1"/>
                        </a:solidFill>
                      </a:endParaRPr>
                    </a:p>
                  </a:txBody>
                  <a:tcPr/>
                </a:tc>
                <a:tc>
                  <a:txBody>
                    <a:bodyPr/>
                    <a:lstStyle/>
                    <a:p>
                      <a:endParaRPr lang="el-GR" sz="1800" b="1"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1"/>
                        </a:solidFill>
                      </a:endParaRPr>
                    </a:p>
                  </a:txBody>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2386301759"/>
              </p:ext>
            </p:extLst>
          </p:nvPr>
        </p:nvGraphicFramePr>
        <p:xfrm>
          <a:off x="685800" y="2824168"/>
          <a:ext cx="8229600" cy="182895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0667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a:t>
                      </a:r>
                      <a:r>
                        <a:rPr lang="el-GR" sz="1800" dirty="0" smtClean="0"/>
                        <a:t>08</a:t>
                      </a:r>
                      <a:endParaRPr lang="el-GR" sz="1800" dirty="0"/>
                    </a:p>
                  </a:txBody>
                  <a:tcPr marT="45733" marB="45733"/>
                </a:tc>
              </a:tr>
              <a:tr h="324000">
                <a:tc>
                  <a:txBody>
                    <a:bodyPr/>
                    <a:lstStyle/>
                    <a:p>
                      <a:r>
                        <a:rPr lang="el-GR" sz="1800" dirty="0" smtClean="0"/>
                        <a:t>Κ25</a:t>
                      </a:r>
                      <a:endParaRPr lang="el-GR" sz="1800" dirty="0">
                        <a:solidFill>
                          <a:schemeClr val="tx1"/>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Θεωρία Υπολογισμού</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r>
                        <a:rPr lang="en-US" sz="1800" dirty="0" smtClean="0"/>
                        <a:t>K</a:t>
                      </a:r>
                      <a:r>
                        <a:rPr lang="el-GR" sz="1800" dirty="0" smtClean="0"/>
                        <a:t>17</a:t>
                      </a:r>
                      <a:endParaRPr lang="el-GR" sz="1800" dirty="0">
                        <a:solidFill>
                          <a:schemeClr val="tx1"/>
                        </a:solidFill>
                      </a:endParaRPr>
                    </a:p>
                  </a:txBody>
                  <a:tcPr marT="45733" marB="45733"/>
                </a:tc>
              </a:tr>
              <a:tr h="324000">
                <a:tc>
                  <a:txBody>
                    <a:bodyPr/>
                    <a:lstStyle/>
                    <a:p>
                      <a:r>
                        <a:rPr lang="en-US" sz="1800" dirty="0" smtClean="0"/>
                        <a:t>K</a:t>
                      </a:r>
                      <a:r>
                        <a:rPr lang="el-GR" sz="1800" dirty="0" smtClean="0"/>
                        <a:t>20α</a:t>
                      </a:r>
                      <a:endParaRPr lang="el-GR" sz="1800" dirty="0"/>
                    </a:p>
                  </a:txBody>
                  <a:tcPr marT="45733" marB="45733"/>
                </a:tc>
                <a:tc>
                  <a:txBody>
                    <a:bodyPr/>
                    <a:lstStyle/>
                    <a:p>
                      <a:r>
                        <a:rPr lang="el-GR" sz="1800" b="1" dirty="0" smtClean="0"/>
                        <a:t>Μαθηματικά</a:t>
                      </a:r>
                      <a:r>
                        <a:rPr lang="el-GR" sz="1800" b="1" baseline="0" dirty="0" smtClean="0"/>
                        <a:t> Πληροφορικής</a:t>
                      </a:r>
                      <a:endParaRPr lang="el-GR" sz="1800" b="1" dirty="0">
                        <a:solidFill>
                          <a:schemeClr val="tx1"/>
                        </a:solidFill>
                      </a:endParaRPr>
                    </a:p>
                  </a:txBody>
                  <a:tcPr marT="45743" marB="45743"/>
                </a:tc>
                <a:tc>
                  <a:txBody>
                    <a:bodyPr/>
                    <a:lstStyle/>
                    <a:p>
                      <a:pPr algn="ctr"/>
                      <a:r>
                        <a:rPr lang="el-GR" sz="1800" dirty="0" smtClean="0"/>
                        <a:t>3</a:t>
                      </a:r>
                      <a:endParaRPr lang="el-GR" sz="1800" dirty="0">
                        <a:solidFill>
                          <a:schemeClr val="tx1"/>
                        </a:solidFill>
                      </a:endParaRPr>
                    </a:p>
                  </a:txBody>
                  <a:tcPr marT="45743" marB="45743"/>
                </a:tc>
                <a:tc>
                  <a:txBody>
                    <a:bodyPr/>
                    <a:lstStyle/>
                    <a:p>
                      <a:pPr algn="ctr"/>
                      <a:r>
                        <a:rPr lang="el-GR" sz="1800" dirty="0" smtClean="0"/>
                        <a:t>1</a:t>
                      </a:r>
                      <a:endParaRPr lang="el-GR" sz="1800" dirty="0">
                        <a:solidFill>
                          <a:schemeClr val="tx1"/>
                        </a:solidFill>
                      </a:endParaRPr>
                    </a:p>
                  </a:txBody>
                  <a:tcPr marT="45743" marB="45743"/>
                </a:tc>
                <a:tc>
                  <a:txBody>
                    <a:bodyPr/>
                    <a:lstStyle/>
                    <a:p>
                      <a:pPr algn="ctr"/>
                      <a:endParaRPr lang="el-GR" sz="1800" dirty="0">
                        <a:solidFill>
                          <a:schemeClr val="tx1"/>
                        </a:solidFill>
                      </a:endParaRPr>
                    </a:p>
                  </a:txBody>
                  <a:tcPr marT="45743" marB="45743"/>
                </a:tc>
                <a:tc>
                  <a:txBody>
                    <a:bodyPr/>
                    <a:lstStyle/>
                    <a:p>
                      <a:pPr algn="ctr"/>
                      <a:r>
                        <a:rPr lang="el-GR" sz="1800" dirty="0" smtClean="0"/>
                        <a:t>6</a:t>
                      </a:r>
                      <a:endParaRPr lang="el-GR" sz="1800" b="0" dirty="0">
                        <a:solidFill>
                          <a:schemeClr val="tx1"/>
                        </a:solidFill>
                      </a:endParaRPr>
                    </a:p>
                  </a:txBody>
                  <a:tcPr marT="45743" marB="45743"/>
                </a:tc>
                <a:tc>
                  <a:txBody>
                    <a:bodyPr/>
                    <a:lstStyle/>
                    <a:p>
                      <a:pPr algn="ctr"/>
                      <a:r>
                        <a:rPr lang="el-GR" sz="1800" dirty="0" smtClean="0"/>
                        <a:t>Κ0</a:t>
                      </a:r>
                      <a:r>
                        <a:rPr lang="en-US" sz="1800" dirty="0" smtClean="0"/>
                        <a:t>9</a:t>
                      </a:r>
                      <a:endParaRPr lang="el-GR" sz="1800" dirty="0">
                        <a:solidFill>
                          <a:schemeClr val="tx1"/>
                        </a:solidFill>
                      </a:endParaRPr>
                    </a:p>
                  </a:txBody>
                  <a:tcPr marT="45743" marB="45743"/>
                </a:tc>
              </a:tr>
              <a:tr h="324000">
                <a:tc>
                  <a:txBody>
                    <a:bodyPr/>
                    <a:lstStyle/>
                    <a:p>
                      <a:r>
                        <a:rPr lang="el-GR" sz="1800" dirty="0" smtClean="0">
                          <a:solidFill>
                            <a:srgbClr val="C00000"/>
                          </a:solidFill>
                        </a:rPr>
                        <a:t>Κ31</a:t>
                      </a:r>
                      <a:endParaRPr lang="el-GR" sz="1800" dirty="0">
                        <a:solidFill>
                          <a:srgbClr val="C00000"/>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Μεταγλωττιστές</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r>
                        <a:rPr lang="en-US" sz="1800" dirty="0" smtClean="0"/>
                        <a:t>K</a:t>
                      </a:r>
                      <a:r>
                        <a:rPr lang="el-GR" sz="1800" dirty="0" smtClean="0"/>
                        <a:t>08</a:t>
                      </a:r>
                      <a:r>
                        <a:rPr lang="el-GR" sz="1800" baseline="0" dirty="0" smtClean="0"/>
                        <a:t> Κ10</a:t>
                      </a:r>
                      <a:endParaRPr lang="el-GR" sz="1800" dirty="0">
                        <a:solidFill>
                          <a:schemeClr val="tx1"/>
                        </a:solidFill>
                      </a:endParaRPr>
                    </a:p>
                  </a:txBody>
                  <a:tcPr marT="45733" marB="45733"/>
                </a:tc>
              </a:tr>
            </a:tbl>
          </a:graphicData>
        </a:graphic>
      </p:graphicFrame>
      <p:sp>
        <p:nvSpPr>
          <p:cNvPr id="8" name="Right Brace 7"/>
          <p:cNvSpPr/>
          <p:nvPr/>
        </p:nvSpPr>
        <p:spPr>
          <a:xfrm flipH="1">
            <a:off x="457200" y="3962400"/>
            <a:ext cx="152400" cy="685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 name="TextBox 2"/>
          <p:cNvSpPr txBox="1">
            <a:spLocks noChangeArrowheads="1"/>
          </p:cNvSpPr>
          <p:nvPr/>
        </p:nvSpPr>
        <p:spPr bwMode="auto">
          <a:xfrm rot="-5400000">
            <a:off x="-233541" y="4121428"/>
            <a:ext cx="989373" cy="369332"/>
          </a:xfrm>
          <a:prstGeom prst="rect">
            <a:avLst/>
          </a:prstGeom>
          <a:noFill/>
          <a:ln w="9525">
            <a:noFill/>
            <a:miter lim="800000"/>
            <a:headEnd/>
            <a:tailEnd/>
          </a:ln>
        </p:spPr>
        <p:txBody>
          <a:bodyPr wrap="none">
            <a:spAutoFit/>
          </a:bodyPr>
          <a:lstStyle/>
          <a:p>
            <a:r>
              <a:rPr lang="el-GR"/>
              <a:t>1 από 2</a:t>
            </a:r>
            <a:endParaRPr lang="en-US"/>
          </a:p>
        </p:txBody>
      </p:sp>
      <p:graphicFrame>
        <p:nvGraphicFramePr>
          <p:cNvPr id="10" name="Table 9"/>
          <p:cNvGraphicFramePr>
            <a:graphicFrameLocks noGrp="1"/>
          </p:cNvGraphicFramePr>
          <p:nvPr/>
        </p:nvGraphicFramePr>
        <p:xfrm>
          <a:off x="685799" y="4907496"/>
          <a:ext cx="8229600"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057681"/>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l-GR" sz="1800" dirty="0" smtClean="0">
                          <a:solidFill>
                            <a:srgbClr val="C00000"/>
                          </a:solidFill>
                        </a:rPr>
                        <a:t>Κ23γ</a:t>
                      </a:r>
                      <a:endParaRPr lang="el-GR" sz="1800" dirty="0">
                        <a:solidFill>
                          <a:srgbClr val="C00000"/>
                        </a:solidFill>
                      </a:endParaRPr>
                    </a:p>
                  </a:txBody>
                  <a:tcPr marT="45684" marB="45684"/>
                </a:tc>
                <a:tc>
                  <a:txBody>
                    <a:bodyPr/>
                    <a:lstStyle/>
                    <a:p>
                      <a:r>
                        <a:rPr lang="el-GR" sz="1800" b="1" dirty="0" smtClean="0"/>
                        <a:t>Ανάπτυξη Λογισμικού </a:t>
                      </a:r>
                      <a:br>
                        <a:rPr lang="el-GR" sz="1800" b="1" dirty="0" smtClean="0"/>
                      </a:br>
                      <a:r>
                        <a:rPr lang="el-GR" sz="1800" b="1" dirty="0" smtClean="0"/>
                        <a:t>για Αλγοριθμικά Προβλήματα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Κ17</a:t>
                      </a:r>
                      <a:endParaRPr lang="el-GR" sz="1800" dirty="0"/>
                    </a:p>
                  </a:txBody>
                  <a:tcPr marT="45684" marB="45684"/>
                </a:tc>
              </a:tr>
              <a:tr h="324000">
                <a:tc>
                  <a:txBody>
                    <a:bodyPr/>
                    <a:lstStyle/>
                    <a:p>
                      <a:r>
                        <a:rPr lang="el-GR" sz="1800" dirty="0" smtClean="0"/>
                        <a:t>Κ23α</a:t>
                      </a:r>
                      <a:endParaRPr lang="el-GR" sz="1800" dirty="0"/>
                    </a:p>
                  </a:txBody>
                  <a:tcPr marT="45684" marB="45684"/>
                </a:tc>
                <a:tc>
                  <a:txBody>
                    <a:bodyPr/>
                    <a:lstStyle/>
                    <a:p>
                      <a:r>
                        <a:rPr lang="el-GR" sz="1800" b="1" dirty="0" smtClean="0"/>
                        <a:t>Ανάπτυξη Λογισμικού </a:t>
                      </a:r>
                      <a:br>
                        <a:rPr lang="el-GR" sz="1800" b="1" dirty="0" smtClean="0"/>
                      </a:br>
                      <a:r>
                        <a:rPr lang="el-GR" sz="1800" b="1" dirty="0" smtClean="0"/>
                        <a:t>για Πληροφοριακά Συστήματα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Κ18</a:t>
                      </a:r>
                      <a:endParaRPr lang="el-GR" sz="1800" dirty="0"/>
                    </a:p>
                  </a:txBody>
                  <a:tcPr marT="45684" marB="45684"/>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Β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9" name="Table 8"/>
          <p:cNvGraphicFramePr>
            <a:graphicFrameLocks noGrp="1"/>
          </p:cNvGraphicFramePr>
          <p:nvPr>
            <p:extLst>
              <p:ext uri="{D42A27DB-BD31-4B8C-83A1-F6EECF244321}">
                <p14:modId xmlns="" xmlns:p14="http://schemas.microsoft.com/office/powerpoint/2010/main" val="1717585229"/>
              </p:ext>
            </p:extLst>
          </p:nvPr>
        </p:nvGraphicFramePr>
        <p:xfrm>
          <a:off x="685800" y="762000"/>
          <a:ext cx="8305800" cy="1828912"/>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1429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08</a:t>
                      </a:r>
                      <a:endParaRPr lang="el-GR" sz="1800" dirty="0"/>
                    </a:p>
                  </a:txBody>
                  <a:tcPr/>
                </a:tc>
              </a:tr>
              <a:tr h="324000">
                <a:tc>
                  <a:txBody>
                    <a:bodyPr/>
                    <a:lstStyle/>
                    <a:p>
                      <a:r>
                        <a:rPr lang="el-GR" sz="1800" dirty="0" smtClean="0">
                          <a:solidFill>
                            <a:srgbClr val="C00000"/>
                          </a:solidFill>
                        </a:rPr>
                        <a:t>Κ30</a:t>
                      </a:r>
                      <a:endParaRPr lang="el-GR" sz="1800" dirty="0">
                        <a:solidFill>
                          <a:srgbClr val="C00000"/>
                        </a:solidFill>
                      </a:endParaRPr>
                    </a:p>
                  </a:txBody>
                  <a:tcPr marT="45755" marB="45755"/>
                </a:tc>
                <a:tc>
                  <a:txBody>
                    <a:bodyPr/>
                    <a:lstStyle/>
                    <a:p>
                      <a:r>
                        <a:rPr lang="el-GR" sz="1800" b="1" dirty="0" smtClean="0">
                          <a:solidFill>
                            <a:schemeClr val="tx1"/>
                          </a:solidFill>
                        </a:rPr>
                        <a:t>Αρχιτεκτονική Υπολογιστών ΙΙ</a:t>
                      </a:r>
                      <a:endParaRPr lang="el-GR" sz="1800" dirty="0">
                        <a:solidFill>
                          <a:schemeClr val="tx1"/>
                        </a:solidFill>
                      </a:endParaRPr>
                    </a:p>
                  </a:txBody>
                  <a:tcPr marT="45755" marB="45755"/>
                </a:tc>
                <a:tc>
                  <a:txBody>
                    <a:bodyPr/>
                    <a:lstStyle/>
                    <a:p>
                      <a:pPr algn="ctr"/>
                      <a:r>
                        <a:rPr lang="el-GR" sz="1800" dirty="0" smtClean="0">
                          <a:solidFill>
                            <a:schemeClr val="tx1"/>
                          </a:solidFill>
                        </a:rPr>
                        <a:t>3</a:t>
                      </a:r>
                      <a:endParaRPr lang="el-GR" sz="1800" dirty="0">
                        <a:solidFill>
                          <a:schemeClr val="tx1"/>
                        </a:solidFill>
                      </a:endParaRPr>
                    </a:p>
                  </a:txBody>
                  <a:tcPr marT="45755" marB="45755"/>
                </a:tc>
                <a:tc>
                  <a:txBody>
                    <a:bodyPr/>
                    <a:lstStyle/>
                    <a:p>
                      <a:pPr algn="ctr"/>
                      <a:endParaRPr lang="el-GR" sz="1800" dirty="0">
                        <a:solidFill>
                          <a:schemeClr val="tx1"/>
                        </a:solidFill>
                      </a:endParaRPr>
                    </a:p>
                  </a:txBody>
                  <a:tcPr marT="45755" marB="45755"/>
                </a:tc>
                <a:tc>
                  <a:txBody>
                    <a:bodyPr/>
                    <a:lstStyle/>
                    <a:p>
                      <a:pPr algn="ctr"/>
                      <a:r>
                        <a:rPr lang="en-US" sz="1800" dirty="0" smtClean="0">
                          <a:solidFill>
                            <a:schemeClr val="tx1"/>
                          </a:solidFill>
                        </a:rPr>
                        <a:t>1</a:t>
                      </a:r>
                      <a:endParaRPr lang="el-GR" sz="1800" dirty="0">
                        <a:solidFill>
                          <a:schemeClr val="tx1"/>
                        </a:solidFill>
                      </a:endParaRPr>
                    </a:p>
                  </a:txBody>
                  <a:tcPr marT="45755" marB="45755"/>
                </a:tc>
                <a:tc>
                  <a:txBody>
                    <a:bodyPr/>
                    <a:lstStyle/>
                    <a:p>
                      <a:pPr algn="ctr"/>
                      <a:r>
                        <a:rPr lang="en-US" sz="1800" dirty="0" smtClean="0">
                          <a:solidFill>
                            <a:schemeClr val="tx1"/>
                          </a:solidFill>
                        </a:rPr>
                        <a:t>6</a:t>
                      </a:r>
                      <a:endParaRPr lang="el-GR" sz="1800" dirty="0">
                        <a:solidFill>
                          <a:schemeClr val="tx1"/>
                        </a:solidFill>
                      </a:endParaRPr>
                    </a:p>
                  </a:txBody>
                  <a:tcPr marT="45755" marB="4575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chemeClr val="tx1"/>
                          </a:solidFill>
                        </a:rPr>
                        <a:t>Κ14</a:t>
                      </a:r>
                    </a:p>
                  </a:txBody>
                  <a:tcPr marT="45755" marB="45755"/>
                </a:tc>
              </a:tr>
              <a:tr h="324000">
                <a:tc>
                  <a:txBody>
                    <a:bodyPr/>
                    <a:lstStyle/>
                    <a:p>
                      <a:r>
                        <a:rPr lang="el-GR" sz="1800" dirty="0" smtClean="0">
                          <a:solidFill>
                            <a:srgbClr val="C00000"/>
                          </a:solidFill>
                        </a:rPr>
                        <a:t>Κ32</a:t>
                      </a:r>
                      <a:endParaRPr lang="el-GR" sz="1800" dirty="0">
                        <a:solidFill>
                          <a:srgbClr val="C00000"/>
                        </a:solidFill>
                      </a:endParaRPr>
                    </a:p>
                  </a:txBody>
                  <a:tcPr marT="45728" marB="45728"/>
                </a:tc>
                <a:tc>
                  <a:txBody>
                    <a:bodyPr/>
                    <a:lstStyle/>
                    <a:p>
                      <a:r>
                        <a:rPr lang="el-GR" sz="1800" b="1" dirty="0" smtClean="0">
                          <a:solidFill>
                            <a:schemeClr val="tx1"/>
                          </a:solidFill>
                        </a:rPr>
                        <a:t>Ψηφιακή Επεξεργασία Σήματος</a:t>
                      </a:r>
                      <a:endParaRPr lang="el-GR" sz="1800" dirty="0">
                        <a:solidFill>
                          <a:schemeClr val="tx1"/>
                        </a:solidFill>
                      </a:endParaRPr>
                    </a:p>
                  </a:txBody>
                  <a:tcPr marT="45728" marB="45728"/>
                </a:tc>
                <a:tc>
                  <a:txBody>
                    <a:bodyPr/>
                    <a:lstStyle/>
                    <a:p>
                      <a:pPr algn="ctr"/>
                      <a:r>
                        <a:rPr lang="el-GR" sz="1800" dirty="0" smtClean="0">
                          <a:solidFill>
                            <a:schemeClr val="tx1"/>
                          </a:solidFill>
                        </a:rPr>
                        <a:t>3</a:t>
                      </a:r>
                      <a:endParaRPr lang="el-GR" sz="1800" dirty="0">
                        <a:solidFill>
                          <a:schemeClr val="tx1"/>
                        </a:solidFill>
                      </a:endParaRPr>
                    </a:p>
                  </a:txBody>
                  <a:tcPr marT="45728" marB="45728"/>
                </a:tc>
                <a:tc>
                  <a:txBody>
                    <a:bodyPr/>
                    <a:lstStyle/>
                    <a:p>
                      <a:pPr algn="ctr"/>
                      <a:endParaRPr lang="el-GR" sz="1800" dirty="0">
                        <a:solidFill>
                          <a:schemeClr val="tx1"/>
                        </a:solidFill>
                      </a:endParaRPr>
                    </a:p>
                  </a:txBody>
                  <a:tcPr marT="45728" marB="45728"/>
                </a:tc>
                <a:tc>
                  <a:txBody>
                    <a:bodyPr/>
                    <a:lstStyle/>
                    <a:p>
                      <a:pPr algn="ctr"/>
                      <a:r>
                        <a:rPr lang="el-GR" sz="1800" dirty="0" smtClean="0">
                          <a:solidFill>
                            <a:schemeClr val="tx1"/>
                          </a:solidFill>
                        </a:rPr>
                        <a:t>1</a:t>
                      </a:r>
                      <a:endParaRPr lang="el-GR" sz="1800" dirty="0">
                        <a:solidFill>
                          <a:schemeClr val="tx1"/>
                        </a:solidFill>
                      </a:endParaRPr>
                    </a:p>
                  </a:txBody>
                  <a:tcPr marT="45728" marB="45728"/>
                </a:tc>
                <a:tc>
                  <a:txBody>
                    <a:bodyPr/>
                    <a:lstStyle/>
                    <a:p>
                      <a:pPr algn="ctr"/>
                      <a:r>
                        <a:rPr lang="el-GR" sz="1800" b="0" dirty="0" smtClean="0">
                          <a:solidFill>
                            <a:schemeClr val="tx1"/>
                          </a:solidFill>
                        </a:rPr>
                        <a:t>6</a:t>
                      </a:r>
                      <a:endParaRPr lang="el-GR" sz="1800" b="0" dirty="0">
                        <a:solidFill>
                          <a:schemeClr val="tx1"/>
                        </a:solidFill>
                      </a:endParaRPr>
                    </a:p>
                  </a:txBody>
                  <a:tcPr marT="45728" marB="45728"/>
                </a:tc>
                <a:tc>
                  <a:txBody>
                    <a:bodyPr/>
                    <a:lstStyle/>
                    <a:p>
                      <a:pPr algn="ctr"/>
                      <a:r>
                        <a:rPr lang="el-GR" sz="1800" dirty="0" smtClean="0">
                          <a:solidFill>
                            <a:schemeClr val="tx1"/>
                          </a:solidFill>
                        </a:rPr>
                        <a:t>Κ11</a:t>
                      </a:r>
                      <a:endParaRPr lang="el-GR" sz="1800" dirty="0">
                        <a:solidFill>
                          <a:schemeClr val="tx1"/>
                        </a:solidFill>
                      </a:endParaRPr>
                    </a:p>
                  </a:txBody>
                  <a:tcPr marT="45728" marB="45728"/>
                </a:tc>
              </a:tr>
              <a:tr h="324000">
                <a:tc>
                  <a:txBody>
                    <a:bodyPr/>
                    <a:lstStyle/>
                    <a:p>
                      <a:r>
                        <a:rPr lang="el-GR" sz="1800" dirty="0" smtClean="0">
                          <a:solidFill>
                            <a:srgbClr val="C00000"/>
                          </a:solidFill>
                        </a:rPr>
                        <a:t>Κ33</a:t>
                      </a:r>
                      <a:endParaRPr lang="el-GR" sz="1800" dirty="0">
                        <a:solidFill>
                          <a:srgbClr val="C00000"/>
                        </a:solidFill>
                      </a:endParaRPr>
                    </a:p>
                  </a:txBody>
                  <a:tcPr marT="45733" marB="45733"/>
                </a:tc>
                <a:tc>
                  <a:txBody>
                    <a:bodyPr/>
                    <a:lstStyle/>
                    <a:p>
                      <a:r>
                        <a:rPr lang="el-GR" sz="1800" b="1" dirty="0" smtClean="0">
                          <a:solidFill>
                            <a:schemeClr val="tx1"/>
                          </a:solidFill>
                        </a:rPr>
                        <a:t>Δίκτυα Επικοινωνιών ΙΙ</a:t>
                      </a:r>
                      <a:endParaRPr lang="el-GR" sz="1800" dirty="0">
                        <a:solidFill>
                          <a:schemeClr val="tx1"/>
                        </a:solidFill>
                      </a:endParaRPr>
                    </a:p>
                  </a:txBody>
                  <a:tcPr marT="45733" marB="45733"/>
                </a:tc>
                <a:tc>
                  <a:txBody>
                    <a:bodyPr/>
                    <a:lstStyle/>
                    <a:p>
                      <a:pPr algn="ctr"/>
                      <a:r>
                        <a:rPr lang="el-GR" sz="1800" dirty="0" smtClean="0">
                          <a:solidFill>
                            <a:srgbClr val="002060"/>
                          </a:solidFill>
                        </a:rPr>
                        <a:t>3</a:t>
                      </a:r>
                      <a:endParaRPr lang="el-GR" sz="1800" dirty="0">
                        <a:solidFill>
                          <a:srgbClr val="002060"/>
                        </a:solidFill>
                      </a:endParaRPr>
                    </a:p>
                  </a:txBody>
                  <a:tcPr marT="45733" marB="45733"/>
                </a:tc>
                <a:tc>
                  <a:txBody>
                    <a:bodyPr/>
                    <a:lstStyle/>
                    <a:p>
                      <a:pPr algn="ctr"/>
                      <a:endParaRPr lang="el-GR" sz="1800" dirty="0">
                        <a:solidFill>
                          <a:srgbClr val="002060"/>
                        </a:solidFill>
                      </a:endParaRPr>
                    </a:p>
                  </a:txBody>
                  <a:tcPr marT="45733" marB="45733"/>
                </a:tc>
                <a:tc>
                  <a:txBody>
                    <a:bodyPr/>
                    <a:lstStyle/>
                    <a:p>
                      <a:pPr algn="ctr"/>
                      <a:r>
                        <a:rPr lang="en-US" sz="1800" dirty="0" smtClean="0">
                          <a:solidFill>
                            <a:srgbClr val="002060"/>
                          </a:solidFill>
                        </a:rPr>
                        <a:t>1</a:t>
                      </a:r>
                      <a:endParaRPr lang="el-GR" sz="1800" dirty="0">
                        <a:solidFill>
                          <a:srgbClr val="002060"/>
                        </a:solidFill>
                      </a:endParaRPr>
                    </a:p>
                  </a:txBody>
                  <a:tcPr marT="45733" marB="45733"/>
                </a:tc>
                <a:tc>
                  <a:txBody>
                    <a:bodyPr/>
                    <a:lstStyle/>
                    <a:p>
                      <a:pPr algn="ctr"/>
                      <a:r>
                        <a:rPr lang="en-US" sz="1800" dirty="0" smtClean="0">
                          <a:solidFill>
                            <a:srgbClr val="002060"/>
                          </a:solidFill>
                        </a:rPr>
                        <a:t>6</a:t>
                      </a:r>
                      <a:endParaRPr lang="el-GR" sz="1800" dirty="0">
                        <a:solidFill>
                          <a:srgbClr val="002060"/>
                        </a:solidFill>
                      </a:endParaRPr>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rgbClr val="002060"/>
                          </a:solidFill>
                        </a:rPr>
                        <a:t>Κ</a:t>
                      </a:r>
                      <a:r>
                        <a:rPr lang="en-US" sz="1800" dirty="0" smtClean="0">
                          <a:solidFill>
                            <a:srgbClr val="002060"/>
                          </a:solidFill>
                        </a:rPr>
                        <a:t>1</a:t>
                      </a:r>
                      <a:r>
                        <a:rPr lang="el-GR" sz="1800" dirty="0" smtClean="0">
                          <a:solidFill>
                            <a:srgbClr val="002060"/>
                          </a:solidFill>
                        </a:rPr>
                        <a:t>6</a:t>
                      </a:r>
                    </a:p>
                  </a:txBody>
                  <a:tcPr marT="45733" marB="45733"/>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737570909"/>
              </p:ext>
            </p:extLst>
          </p:nvPr>
        </p:nvGraphicFramePr>
        <p:xfrm>
          <a:off x="685800" y="2824167"/>
          <a:ext cx="8305800" cy="182900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1429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a:t>
                      </a:r>
                      <a:r>
                        <a:rPr lang="el-GR" sz="1800" dirty="0" smtClean="0"/>
                        <a:t>08</a:t>
                      </a:r>
                      <a:endParaRPr lang="el-GR" sz="1800" dirty="0"/>
                    </a:p>
                  </a:txBody>
                  <a:tcPr marT="45733" marB="45733"/>
                </a:tc>
              </a:tr>
              <a:tr h="324000">
                <a:tc>
                  <a:txBody>
                    <a:bodyPr/>
                    <a:lstStyle/>
                    <a:p>
                      <a:r>
                        <a:rPr lang="en-US" sz="1800" dirty="0" smtClean="0">
                          <a:solidFill>
                            <a:schemeClr val="tx1"/>
                          </a:solidFill>
                        </a:rPr>
                        <a:t>K</a:t>
                      </a:r>
                      <a:r>
                        <a:rPr lang="el-GR" sz="1800" dirty="0" smtClean="0">
                          <a:solidFill>
                            <a:schemeClr val="tx1"/>
                          </a:solidFill>
                        </a:rPr>
                        <a:t>19</a:t>
                      </a:r>
                      <a:endParaRPr lang="el-GR" sz="1800" dirty="0">
                        <a:solidFill>
                          <a:schemeClr val="tx1"/>
                        </a:solidFill>
                      </a:endParaRPr>
                    </a:p>
                  </a:txBody>
                  <a:tcPr marT="45735" marB="45735"/>
                </a:tc>
                <a:tc>
                  <a:txBody>
                    <a:bodyPr/>
                    <a:lstStyle/>
                    <a:p>
                      <a:r>
                        <a:rPr lang="el-GR" sz="1800" b="1" dirty="0" smtClean="0">
                          <a:solidFill>
                            <a:schemeClr val="tx1"/>
                          </a:solidFill>
                        </a:rPr>
                        <a:t>Ηλεκτρονική</a:t>
                      </a:r>
                      <a:endParaRPr lang="el-GR" sz="1800" dirty="0">
                        <a:solidFill>
                          <a:schemeClr val="tx1"/>
                        </a:solidFill>
                      </a:endParaRPr>
                    </a:p>
                  </a:txBody>
                  <a:tcPr marT="45735" marB="45735"/>
                </a:tc>
                <a:tc>
                  <a:txBody>
                    <a:bodyPr/>
                    <a:lstStyle/>
                    <a:p>
                      <a:pPr algn="ctr"/>
                      <a:r>
                        <a:rPr lang="el-GR" sz="1800" dirty="0" smtClean="0">
                          <a:solidFill>
                            <a:schemeClr val="tx1"/>
                          </a:solidFill>
                        </a:rPr>
                        <a:t>3</a:t>
                      </a:r>
                      <a:endParaRPr lang="el-GR" sz="1800" dirty="0">
                        <a:solidFill>
                          <a:schemeClr val="tx1"/>
                        </a:solidFill>
                      </a:endParaRPr>
                    </a:p>
                  </a:txBody>
                  <a:tcPr marT="45735" marB="45735"/>
                </a:tc>
                <a:tc>
                  <a:txBody>
                    <a:bodyPr/>
                    <a:lstStyle/>
                    <a:p>
                      <a:pPr algn="ctr"/>
                      <a:r>
                        <a:rPr lang="el-GR" sz="1800" dirty="0" smtClean="0">
                          <a:solidFill>
                            <a:schemeClr val="tx1"/>
                          </a:solidFill>
                        </a:rPr>
                        <a:t>1</a:t>
                      </a:r>
                      <a:endParaRPr lang="el-GR" sz="1800" dirty="0">
                        <a:solidFill>
                          <a:schemeClr val="tx1"/>
                        </a:solidFill>
                      </a:endParaRPr>
                    </a:p>
                  </a:txBody>
                  <a:tcPr marT="45735" marB="45735"/>
                </a:tc>
                <a:tc>
                  <a:txBody>
                    <a:bodyPr/>
                    <a:lstStyle/>
                    <a:p>
                      <a:pPr algn="ctr"/>
                      <a:endParaRPr lang="el-GR" sz="1800" dirty="0">
                        <a:solidFill>
                          <a:schemeClr val="tx1"/>
                        </a:solidFill>
                      </a:endParaRPr>
                    </a:p>
                  </a:txBody>
                  <a:tcPr marT="45735" marB="45735"/>
                </a:tc>
                <a:tc>
                  <a:txBody>
                    <a:bodyPr/>
                    <a:lstStyle/>
                    <a:p>
                      <a:pPr algn="ctr"/>
                      <a:r>
                        <a:rPr lang="el-GR" sz="1800" b="0" dirty="0" smtClean="0">
                          <a:solidFill>
                            <a:schemeClr val="tx1"/>
                          </a:solidFill>
                        </a:rPr>
                        <a:t>6</a:t>
                      </a:r>
                      <a:endParaRPr lang="el-GR" sz="1800" b="0" dirty="0">
                        <a:solidFill>
                          <a:schemeClr val="tx1"/>
                        </a:solidFill>
                      </a:endParaRPr>
                    </a:p>
                  </a:txBody>
                  <a:tcPr marT="45735" marB="45735"/>
                </a:tc>
                <a:tc>
                  <a:txBody>
                    <a:bodyPr/>
                    <a:lstStyle/>
                    <a:p>
                      <a:pPr algn="ctr"/>
                      <a:r>
                        <a:rPr lang="el-GR" sz="1800" dirty="0" smtClean="0">
                          <a:solidFill>
                            <a:schemeClr val="tx1"/>
                          </a:solidFill>
                        </a:rPr>
                        <a:t>Κ11ε</a:t>
                      </a:r>
                      <a:endParaRPr lang="el-GR" sz="1800" dirty="0">
                        <a:solidFill>
                          <a:schemeClr val="tx1"/>
                        </a:solidFill>
                      </a:endParaRPr>
                    </a:p>
                  </a:txBody>
                  <a:tcPr marT="45735" marB="45735"/>
                </a:tc>
              </a:tr>
              <a:tr h="324000">
                <a:tc>
                  <a:txBody>
                    <a:bodyPr/>
                    <a:lstStyle/>
                    <a:p>
                      <a:r>
                        <a:rPr lang="el-GR" sz="1800" dirty="0" smtClean="0">
                          <a:solidFill>
                            <a:srgbClr val="C00000"/>
                          </a:solidFill>
                        </a:rPr>
                        <a:t>Κ34</a:t>
                      </a:r>
                      <a:endParaRPr lang="el-GR" sz="1800" dirty="0">
                        <a:solidFill>
                          <a:srgbClr val="C00000"/>
                        </a:solidFill>
                      </a:endParaRPr>
                    </a:p>
                  </a:txBody>
                  <a:tcPr marT="45757" marB="45757"/>
                </a:tc>
                <a:tc>
                  <a:txBody>
                    <a:bodyPr/>
                    <a:lstStyle/>
                    <a:p>
                      <a:r>
                        <a:rPr lang="el-GR" sz="1800" b="1" dirty="0" smtClean="0">
                          <a:solidFill>
                            <a:schemeClr val="tx1"/>
                          </a:solidFill>
                        </a:rPr>
                        <a:t>Διαχείριση Δικτύων</a:t>
                      </a:r>
                      <a:endParaRPr lang="el-GR" sz="1800" b="1" dirty="0">
                        <a:solidFill>
                          <a:schemeClr val="tx1"/>
                        </a:solidFill>
                      </a:endParaRPr>
                    </a:p>
                  </a:txBody>
                  <a:tcPr marT="45763" marB="45763"/>
                </a:tc>
                <a:tc>
                  <a:txBody>
                    <a:bodyPr/>
                    <a:lstStyle/>
                    <a:p>
                      <a:pPr algn="ctr"/>
                      <a:r>
                        <a:rPr lang="el-GR" sz="1800" dirty="0" smtClean="0">
                          <a:solidFill>
                            <a:schemeClr val="tx1"/>
                          </a:solidFill>
                        </a:rPr>
                        <a:t>3</a:t>
                      </a:r>
                      <a:endParaRPr lang="el-GR" sz="1800" dirty="0">
                        <a:solidFill>
                          <a:schemeClr val="tx1"/>
                        </a:solidFill>
                      </a:endParaRPr>
                    </a:p>
                  </a:txBody>
                  <a:tcPr marT="45763" marB="45763"/>
                </a:tc>
                <a:tc>
                  <a:txBody>
                    <a:bodyPr/>
                    <a:lstStyle/>
                    <a:p>
                      <a:pPr algn="ctr"/>
                      <a:r>
                        <a:rPr lang="el-GR" sz="1800" dirty="0" smtClean="0">
                          <a:solidFill>
                            <a:schemeClr val="tx1"/>
                          </a:solidFill>
                        </a:rPr>
                        <a:t>1</a:t>
                      </a:r>
                      <a:endParaRPr lang="el-GR" sz="1800" dirty="0">
                        <a:solidFill>
                          <a:schemeClr val="tx1"/>
                        </a:solidFill>
                      </a:endParaRPr>
                    </a:p>
                  </a:txBody>
                  <a:tcPr marT="45763" marB="45763"/>
                </a:tc>
                <a:tc>
                  <a:txBody>
                    <a:bodyPr/>
                    <a:lstStyle/>
                    <a:p>
                      <a:pPr algn="ctr"/>
                      <a:endParaRPr lang="el-GR" sz="1800" dirty="0">
                        <a:solidFill>
                          <a:schemeClr val="tx1"/>
                        </a:solidFill>
                      </a:endParaRPr>
                    </a:p>
                  </a:txBody>
                  <a:tcPr marT="45763" marB="45763"/>
                </a:tc>
                <a:tc>
                  <a:txBody>
                    <a:bodyPr/>
                    <a:lstStyle/>
                    <a:p>
                      <a:pPr algn="ctr"/>
                      <a:r>
                        <a:rPr lang="el-GR" sz="1800" b="0" dirty="0" smtClean="0">
                          <a:solidFill>
                            <a:schemeClr val="tx1"/>
                          </a:solidFill>
                        </a:rPr>
                        <a:t>6</a:t>
                      </a:r>
                      <a:endParaRPr lang="el-GR" sz="1800" b="0" dirty="0">
                        <a:solidFill>
                          <a:schemeClr val="tx1"/>
                        </a:solidFill>
                      </a:endParaRPr>
                    </a:p>
                  </a:txBody>
                  <a:tcPr marT="45763" marB="45763"/>
                </a:tc>
                <a:tc>
                  <a:txBody>
                    <a:bodyPr/>
                    <a:lstStyle/>
                    <a:p>
                      <a:pPr algn="ctr"/>
                      <a:r>
                        <a:rPr lang="el-GR" sz="1800" dirty="0" smtClean="0">
                          <a:solidFill>
                            <a:schemeClr val="tx1"/>
                          </a:solidFill>
                        </a:rPr>
                        <a:t>Κ16</a:t>
                      </a:r>
                      <a:endParaRPr lang="el-GR" sz="1800" dirty="0">
                        <a:solidFill>
                          <a:schemeClr val="tx1"/>
                        </a:solidFill>
                      </a:endParaRPr>
                    </a:p>
                  </a:txBody>
                  <a:tcPr marT="45763" marB="45763"/>
                </a:tc>
              </a:tr>
              <a:tr h="324000">
                <a:tc>
                  <a:txBody>
                    <a:bodyPr/>
                    <a:lstStyle/>
                    <a:p>
                      <a:r>
                        <a:rPr lang="el-GR" sz="1800" dirty="0" smtClean="0">
                          <a:solidFill>
                            <a:srgbClr val="C00000"/>
                          </a:solidFill>
                        </a:rPr>
                        <a:t>Κ35</a:t>
                      </a:r>
                      <a:endParaRPr lang="el-GR" sz="1800" dirty="0">
                        <a:solidFill>
                          <a:srgbClr val="C00000"/>
                        </a:solidFill>
                      </a:endParaRPr>
                    </a:p>
                  </a:txBody>
                  <a:tcPr marT="45733" marB="45733"/>
                </a:tc>
                <a:tc>
                  <a:txBody>
                    <a:bodyPr/>
                    <a:lstStyle/>
                    <a:p>
                      <a:r>
                        <a:rPr lang="el-GR" sz="1800" b="1" dirty="0" smtClean="0">
                          <a:solidFill>
                            <a:schemeClr val="tx1"/>
                          </a:solidFill>
                        </a:rPr>
                        <a:t>Θεωρία Πληροφορίας και Κωδίκων</a:t>
                      </a:r>
                      <a:endParaRPr lang="el-GR" sz="1800" dirty="0">
                        <a:solidFill>
                          <a:schemeClr val="tx1"/>
                        </a:solidFill>
                      </a:endParaRPr>
                    </a:p>
                  </a:txBody>
                  <a:tcPr marT="45736" marB="45736"/>
                </a:tc>
                <a:tc>
                  <a:txBody>
                    <a:bodyPr/>
                    <a:lstStyle/>
                    <a:p>
                      <a:pPr algn="ctr"/>
                      <a:r>
                        <a:rPr lang="en-US" sz="1800" dirty="0" smtClean="0"/>
                        <a:t>3</a:t>
                      </a:r>
                      <a:endParaRPr lang="el-GR" sz="1800" dirty="0"/>
                    </a:p>
                  </a:txBody>
                  <a:tcPr marT="45736" marB="45736"/>
                </a:tc>
                <a:tc>
                  <a:txBody>
                    <a:bodyPr/>
                    <a:lstStyle/>
                    <a:p>
                      <a:pPr algn="ctr"/>
                      <a:r>
                        <a:rPr lang="en-US" sz="1800" dirty="0" smtClean="0"/>
                        <a:t>1</a:t>
                      </a:r>
                      <a:endParaRPr lang="el-GR" sz="1800" dirty="0"/>
                    </a:p>
                  </a:txBody>
                  <a:tcPr marT="45736" marB="45736"/>
                </a:tc>
                <a:tc>
                  <a:txBody>
                    <a:bodyPr/>
                    <a:lstStyle/>
                    <a:p>
                      <a:pPr algn="ctr"/>
                      <a:endParaRPr lang="el-GR" sz="1800" dirty="0"/>
                    </a:p>
                  </a:txBody>
                  <a:tcPr marT="45736" marB="45736"/>
                </a:tc>
                <a:tc>
                  <a:txBody>
                    <a:bodyPr/>
                    <a:lstStyle/>
                    <a:p>
                      <a:pPr algn="ctr"/>
                      <a:r>
                        <a:rPr lang="en-US" sz="1800" dirty="0" smtClean="0"/>
                        <a:t>6</a:t>
                      </a:r>
                      <a:endParaRPr lang="el-GR" sz="1800" dirty="0"/>
                    </a:p>
                  </a:txBody>
                  <a:tcPr marT="45736" marB="45736"/>
                </a:tc>
                <a:tc>
                  <a:txBody>
                    <a:bodyPr/>
                    <a:lstStyle/>
                    <a:p>
                      <a:pPr algn="ctr"/>
                      <a:r>
                        <a:rPr lang="en-US" sz="1800" dirty="0" smtClean="0"/>
                        <a:t>K1</a:t>
                      </a:r>
                      <a:r>
                        <a:rPr lang="el-GR" sz="1800" dirty="0" smtClean="0"/>
                        <a:t>3</a:t>
                      </a:r>
                      <a:endParaRPr lang="el-GR" sz="1800" dirty="0"/>
                    </a:p>
                  </a:txBody>
                  <a:tcPr marT="45736" marB="45736"/>
                </a:tc>
              </a:tr>
            </a:tbl>
          </a:graphicData>
        </a:graphic>
      </p:graphicFrame>
      <p:sp>
        <p:nvSpPr>
          <p:cNvPr id="11" name="Right Brace 10"/>
          <p:cNvSpPr/>
          <p:nvPr/>
        </p:nvSpPr>
        <p:spPr>
          <a:xfrm flipH="1">
            <a:off x="457200" y="35814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TextBox 2"/>
          <p:cNvSpPr txBox="1">
            <a:spLocks noChangeArrowheads="1"/>
          </p:cNvSpPr>
          <p:nvPr/>
        </p:nvSpPr>
        <p:spPr bwMode="auto">
          <a:xfrm rot="-5400000">
            <a:off x="-233541" y="38914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graphicFrame>
        <p:nvGraphicFramePr>
          <p:cNvPr id="13" name="Table 12"/>
          <p:cNvGraphicFramePr>
            <a:graphicFrameLocks noGrp="1"/>
          </p:cNvGraphicFramePr>
          <p:nvPr>
            <p:extLst>
              <p:ext uri="{D42A27DB-BD31-4B8C-83A1-F6EECF244321}">
                <p14:modId xmlns="" xmlns:p14="http://schemas.microsoft.com/office/powerpoint/2010/main" val="2049025179"/>
              </p:ext>
            </p:extLst>
          </p:nvPr>
        </p:nvGraphicFramePr>
        <p:xfrm>
          <a:off x="685799" y="4907496"/>
          <a:ext cx="8305801"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133882"/>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n-US" sz="1800" dirty="0" smtClean="0">
                          <a:solidFill>
                            <a:schemeClr val="tx1"/>
                          </a:solidFill>
                        </a:rPr>
                        <a:t>K</a:t>
                      </a:r>
                      <a:r>
                        <a:rPr lang="el-GR" sz="1800" dirty="0" smtClean="0">
                          <a:solidFill>
                            <a:schemeClr val="tx1"/>
                          </a:solidFill>
                        </a:rPr>
                        <a:t>23β</a:t>
                      </a:r>
                      <a:endParaRPr lang="el-GR" sz="1800" dirty="0">
                        <a:solidFill>
                          <a:schemeClr val="tx1"/>
                        </a:solidFill>
                      </a:endParaRPr>
                    </a:p>
                  </a:txBody>
                  <a:tcPr marT="45684" marB="45684"/>
                </a:tc>
                <a:tc>
                  <a:txBody>
                    <a:bodyPr/>
                    <a:lstStyle/>
                    <a:p>
                      <a:r>
                        <a:rPr lang="el-GR" sz="1800" b="1" dirty="0" smtClean="0"/>
                        <a:t>Ανάπτυξη Λογισμικού για Συστήματα Δικτύων και Τηλεπικοινωνιών</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r>
                        <a:rPr lang="el-GR" sz="1800" dirty="0" smtClean="0"/>
                        <a:t>4</a:t>
                      </a:r>
                      <a:endParaRPr lang="el-GR" sz="1800" dirty="0"/>
                    </a:p>
                  </a:txBody>
                  <a:tcPr marT="45684" marB="45684"/>
                </a:tc>
                <a:tc>
                  <a:txBody>
                    <a:bodyPr/>
                    <a:lstStyle/>
                    <a:p>
                      <a:pPr algn="ctr"/>
                      <a:r>
                        <a:rPr lang="el-GR" sz="1800" dirty="0" smtClean="0"/>
                        <a:t>1</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Κ16</a:t>
                      </a:r>
                    </a:p>
                  </a:txBody>
                  <a:tcPr marT="45684" marB="45684"/>
                </a:tc>
              </a:tr>
              <a:tr h="324000">
                <a:tc>
                  <a:txBody>
                    <a:bodyPr/>
                    <a:lstStyle/>
                    <a:p>
                      <a:r>
                        <a:rPr lang="el-GR" sz="1800" dirty="0" smtClean="0">
                          <a:solidFill>
                            <a:srgbClr val="C00000"/>
                          </a:solidFill>
                        </a:rPr>
                        <a:t>Κ23δ</a:t>
                      </a:r>
                      <a:endParaRPr lang="el-GR" sz="1800" dirty="0">
                        <a:solidFill>
                          <a:srgbClr val="C00000"/>
                        </a:solidFill>
                      </a:endParaRPr>
                    </a:p>
                  </a:txBody>
                  <a:tcPr marT="45684" marB="45684"/>
                </a:tc>
                <a:tc>
                  <a:txBody>
                    <a:bodyPr/>
                    <a:lstStyle/>
                    <a:p>
                      <a:r>
                        <a:rPr lang="el-GR" sz="1800" b="1" dirty="0" smtClean="0">
                          <a:solidFill>
                            <a:schemeClr val="tx1"/>
                          </a:solidFill>
                        </a:rPr>
                        <a:t>Ανάπτυξη Υλικού-Λογισμικού </a:t>
                      </a:r>
                      <a:br>
                        <a:rPr lang="el-GR" sz="1800" b="1" dirty="0" smtClean="0">
                          <a:solidFill>
                            <a:schemeClr val="tx1"/>
                          </a:solidFill>
                        </a:rPr>
                      </a:br>
                      <a:r>
                        <a:rPr lang="el-GR" sz="1800" b="1" dirty="0" smtClean="0">
                          <a:solidFill>
                            <a:schemeClr val="tx1"/>
                          </a:solidFill>
                        </a:rPr>
                        <a:t>για Ενσωματωμένα Συστήματα </a:t>
                      </a:r>
                      <a:endParaRPr lang="el-GR" sz="1800" dirty="0">
                        <a:solidFill>
                          <a:schemeClr val="tx1"/>
                        </a:solidFill>
                      </a:endParaRPr>
                    </a:p>
                  </a:txBody>
                  <a:tcPr marT="45684" marB="45684"/>
                </a:tc>
                <a:tc>
                  <a:txBody>
                    <a:bodyPr/>
                    <a:lstStyle/>
                    <a:p>
                      <a:pPr algn="ctr"/>
                      <a:r>
                        <a:rPr lang="el-GR" sz="1800" dirty="0" smtClean="0"/>
                        <a:t>3</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solidFill>
                            <a:schemeClr val="tx1"/>
                          </a:solidFill>
                        </a:rPr>
                        <a:t>ΥΣ03</a:t>
                      </a:r>
                      <a:endParaRPr lang="el-GR" sz="1800" dirty="0">
                        <a:solidFill>
                          <a:schemeClr val="tx1"/>
                        </a:solidFill>
                      </a:endParaRPr>
                    </a:p>
                  </a:txBody>
                  <a:tcPr marT="45684" marB="45684"/>
                </a:tc>
              </a:tr>
            </a:tbl>
          </a:graphicData>
        </a:graphic>
      </p:graphicFrame>
      <p:sp>
        <p:nvSpPr>
          <p:cNvPr id="14" name="Right Brace 13"/>
          <p:cNvSpPr/>
          <p:nvPr/>
        </p:nvSpPr>
        <p:spPr>
          <a:xfrm flipH="1">
            <a:off x="456923" y="15240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5" name="TextBox 2"/>
          <p:cNvSpPr txBox="1">
            <a:spLocks noChangeArrowheads="1"/>
          </p:cNvSpPr>
          <p:nvPr/>
        </p:nvSpPr>
        <p:spPr bwMode="auto">
          <a:xfrm rot="-5400000">
            <a:off x="-233818" y="18340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sp>
        <p:nvSpPr>
          <p:cNvPr id="16" name="TextBox 2"/>
          <p:cNvSpPr txBox="1">
            <a:spLocks noChangeArrowheads="1"/>
          </p:cNvSpPr>
          <p:nvPr/>
        </p:nvSpPr>
        <p:spPr bwMode="auto">
          <a:xfrm rot="-5400000">
            <a:off x="-330000" y="2844601"/>
            <a:ext cx="1181734" cy="369332"/>
          </a:xfrm>
          <a:prstGeom prst="rect">
            <a:avLst/>
          </a:prstGeom>
          <a:noFill/>
          <a:ln w="9525">
            <a:solidFill>
              <a:schemeClr val="accent1"/>
            </a:solidFill>
            <a:miter lim="800000"/>
            <a:headEnd/>
            <a:tailEnd/>
          </a:ln>
        </p:spPr>
        <p:txBody>
          <a:bodyPr wrap="none">
            <a:spAutoFit/>
          </a:bodyPr>
          <a:lstStyle/>
          <a:p>
            <a:r>
              <a:rPr lang="el-GR" dirty="0" smtClean="0"/>
              <a:t>ή 4 </a:t>
            </a:r>
            <a:r>
              <a:rPr lang="el-GR" dirty="0"/>
              <a:t>από </a:t>
            </a:r>
            <a:r>
              <a:rPr lang="el-GR" dirty="0" smtClean="0"/>
              <a:t>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5" name="Content Placeholder 7"/>
          <p:cNvSpPr txBox="1">
            <a:spLocks/>
          </p:cNvSpPr>
          <p:nvPr/>
        </p:nvSpPr>
        <p:spPr>
          <a:xfrm>
            <a:off x="158117" y="762000"/>
            <a:ext cx="8909683" cy="5562600"/>
          </a:xfrm>
          <a:prstGeom prst="rect">
            <a:avLst/>
          </a:prstGeom>
        </p:spPr>
        <p:txBody>
          <a:bodyPr/>
          <a:lstStyle/>
          <a:p>
            <a:pPr marL="273050" marR="0" lvl="0" indent="-273050" algn="l" defTabSz="914400" rtl="0" eaLnBrk="1" fontAlgn="base" latinLnBrk="0" hangingPunct="1">
              <a:lnSpc>
                <a:spcPct val="100000"/>
              </a:lnSpc>
              <a:spcBef>
                <a:spcPts val="1200"/>
              </a:spcBef>
              <a:spcAft>
                <a:spcPct val="0"/>
              </a:spcAft>
              <a:buClr>
                <a:srgbClr val="0BD0D9"/>
              </a:buClr>
              <a:buSzPct val="95000"/>
              <a:buFont typeface="Wingdings 2" pitchFamily="18" charset="2"/>
              <a:buChar char=""/>
              <a:tabLst/>
              <a:defRPr/>
            </a:pPr>
            <a:r>
              <a:rPr kumimoji="0" lang="el-GR" sz="2400" b="1" i="0" u="none" strike="noStrike" kern="1200" cap="none" spc="0" normalizeH="0" baseline="0" noProof="0" dirty="0" smtClean="0">
                <a:ln>
                  <a:noFill/>
                </a:ln>
                <a:solidFill>
                  <a:srgbClr val="C00000"/>
                </a:solidFill>
                <a:effectLst/>
                <a:uLnTx/>
                <a:uFillTx/>
                <a:latin typeface="+mn-lt"/>
                <a:ea typeface="+mn-ea"/>
                <a:cs typeface="+mn-cs"/>
              </a:rPr>
              <a:t>Προαιρετικά μαθήματα (ΠΜ) </a:t>
            </a:r>
          </a:p>
          <a:p>
            <a:pPr marL="639763" lvl="1" indent="-246063">
              <a:spcBef>
                <a:spcPts val="1200"/>
              </a:spcBef>
              <a:buClr>
                <a:schemeClr val="accent1"/>
              </a:buClr>
              <a:buSzPct val="85000"/>
              <a:buFont typeface="Wingdings 2" pitchFamily="18" charset="2"/>
              <a:buChar char=""/>
              <a:defRPr/>
            </a:pPr>
            <a:r>
              <a:rPr lang="el-GR" sz="2000" b="1" dirty="0" smtClean="0">
                <a:latin typeface="+mn-lt"/>
                <a:cs typeface="+mn-cs"/>
              </a:rPr>
              <a:t>Βασικά (B) μίας ειδίκευσης </a:t>
            </a:r>
          </a:p>
          <a:p>
            <a:pPr lvl="2" indent="-246063">
              <a:spcBef>
                <a:spcPts val="1200"/>
              </a:spcBef>
              <a:buClr>
                <a:schemeClr val="accent2"/>
              </a:buClr>
              <a:buSzPct val="70000"/>
              <a:buFont typeface="Wingdings 2" pitchFamily="18" charset="2"/>
              <a:buChar char=""/>
              <a:defRPr/>
            </a:pPr>
            <a:r>
              <a:rPr lang="el-GR" b="1" dirty="0" smtClean="0">
                <a:latin typeface="+mn-lt"/>
                <a:cs typeface="+mn-cs"/>
              </a:rPr>
              <a:t>Οι φοιτητές επιλέγουν τουλάχιστον τα </a:t>
            </a:r>
            <a:r>
              <a:rPr lang="el-GR" b="1" dirty="0" smtClean="0">
                <a:solidFill>
                  <a:srgbClr val="C00000"/>
                </a:solidFill>
                <a:latin typeface="+mn-lt"/>
                <a:cs typeface="+mn-cs"/>
              </a:rPr>
              <a:t>4 από τα 8 </a:t>
            </a:r>
            <a:r>
              <a:rPr lang="el-GR" b="1" dirty="0" smtClean="0">
                <a:latin typeface="+mn-lt"/>
                <a:cs typeface="+mn-cs"/>
              </a:rPr>
              <a:t>βασικά μαθήματα αυτής της ειδίκευσης, ώστε να την κατοχυρώσουν</a:t>
            </a:r>
          </a:p>
          <a:p>
            <a:pPr marL="639763" marR="0" lvl="1" indent="-246063" defTabSz="914400" eaLnBrk="1" latinLnBrk="0" hangingPunct="1">
              <a:lnSpc>
                <a:spcPct val="100000"/>
              </a:lnSpc>
              <a:spcBef>
                <a:spcPts val="1200"/>
              </a:spcBef>
              <a:buClr>
                <a:schemeClr val="accent1"/>
              </a:buClr>
              <a:buSzPct val="85000"/>
              <a:buFont typeface="Wingdings 2" pitchFamily="18" charset="2"/>
              <a:buChar char=""/>
              <a:tabLst/>
              <a:defRPr/>
            </a:pPr>
            <a:r>
              <a:rPr lang="el-GR" sz="2000" b="1" dirty="0" smtClean="0">
                <a:latin typeface="+mn-lt"/>
                <a:cs typeface="+mn-cs"/>
              </a:rPr>
              <a:t>Προτεινόμενα μαθήματα επιλογής (E) μίας ειδίκευσης</a:t>
            </a:r>
          </a:p>
          <a:p>
            <a:pPr lvl="2" indent="-246063">
              <a:spcBef>
                <a:spcPts val="1200"/>
              </a:spcBef>
              <a:buClr>
                <a:schemeClr val="accent2"/>
              </a:buClr>
              <a:buSzPct val="70000"/>
              <a:buFont typeface="Wingdings 2" pitchFamily="18" charset="2"/>
              <a:buChar char=""/>
              <a:defRPr/>
            </a:pPr>
            <a:r>
              <a:rPr lang="el-GR" b="1" dirty="0" smtClean="0">
                <a:latin typeface="+mn-lt"/>
                <a:cs typeface="+mn-cs"/>
              </a:rPr>
              <a:t>Οι φοιτητές μπορούν να μεταφέρουν μέχρι </a:t>
            </a:r>
            <a:r>
              <a:rPr lang="el-GR" b="1" dirty="0" smtClean="0">
                <a:solidFill>
                  <a:srgbClr val="C00000"/>
                </a:solidFill>
                <a:latin typeface="+mn-lt"/>
                <a:cs typeface="+mn-cs"/>
              </a:rPr>
              <a:t>24/240</a:t>
            </a:r>
            <a:r>
              <a:rPr lang="el-GR" b="1" dirty="0" smtClean="0">
                <a:latin typeface="+mn-lt"/>
                <a:cs typeface="+mn-cs"/>
              </a:rPr>
              <a:t> ECTS από άλλα Πανεπιστήμια, αντί αυτών των προαιρετικών μαθημάτων.</a:t>
            </a:r>
          </a:p>
          <a:p>
            <a:pPr marL="639763" lvl="1" indent="-246063">
              <a:spcBef>
                <a:spcPts val="1200"/>
              </a:spcBef>
              <a:buClr>
                <a:schemeClr val="accent1"/>
              </a:buClr>
              <a:buSzPct val="85000"/>
              <a:buFont typeface="Wingdings 2" pitchFamily="18" charset="2"/>
              <a:buChar char=""/>
              <a:defRPr/>
            </a:pPr>
            <a:r>
              <a:rPr lang="el-GR" sz="2000" b="1" dirty="0" smtClean="0">
                <a:latin typeface="+mn-lt"/>
                <a:cs typeface="+mn-cs"/>
              </a:rPr>
              <a:t>Ελεύθερα μαθήματα (ΕΛ)</a:t>
            </a:r>
          </a:p>
          <a:p>
            <a:pPr lvl="2" indent="-246063">
              <a:spcBef>
                <a:spcPts val="1200"/>
              </a:spcBef>
              <a:buClr>
                <a:schemeClr val="accent2"/>
              </a:buClr>
              <a:buSzPct val="70000"/>
              <a:buFont typeface="Wingdings 2" pitchFamily="18" charset="2"/>
              <a:buChar char=""/>
              <a:defRPr/>
            </a:pPr>
            <a:r>
              <a:rPr lang="el-GR" b="1" dirty="0">
                <a:latin typeface="+mn-lt"/>
                <a:cs typeface="+mn-cs"/>
              </a:rPr>
              <a:t>Οι φοιτητές μπορούν να συσσωρεύσουν μέχρι </a:t>
            </a:r>
            <a:r>
              <a:rPr lang="el-GR" b="1" dirty="0" smtClean="0">
                <a:solidFill>
                  <a:srgbClr val="C00000"/>
                </a:solidFill>
                <a:latin typeface="+mn-lt"/>
                <a:cs typeface="+mn-cs"/>
              </a:rPr>
              <a:t>8/240 </a:t>
            </a:r>
            <a:r>
              <a:rPr lang="el-GR" b="1" dirty="0">
                <a:latin typeface="+mn-lt"/>
                <a:cs typeface="+mn-cs"/>
              </a:rPr>
              <a:t>ECTS σε ελεύθερα μαθήματα από συγκεκριμένη </a:t>
            </a:r>
            <a:r>
              <a:rPr lang="el-GR" b="1" dirty="0">
                <a:solidFill>
                  <a:srgbClr val="C00000"/>
                </a:solidFill>
                <a:latin typeface="+mn-lt"/>
                <a:cs typeface="+mn-cs"/>
              </a:rPr>
              <a:t>λίστα ελεύθερων μαθημάτων </a:t>
            </a:r>
            <a:r>
              <a:rPr lang="el-GR" b="1" dirty="0">
                <a:latin typeface="+mn-lt"/>
                <a:cs typeface="+mn-cs"/>
              </a:rPr>
              <a:t>ή μαθήματα επιλογής (ΕΥΜ, ΠΜ) του ιδίου ΠΠΣ (π.χ. ένα επιπλέον </a:t>
            </a:r>
            <a:r>
              <a:rPr lang="el-GR" b="1" dirty="0" err="1">
                <a:latin typeface="+mn-lt"/>
                <a:cs typeface="+mn-cs"/>
              </a:rPr>
              <a:t>project</a:t>
            </a:r>
            <a:r>
              <a:rPr lang="el-GR" b="1" dirty="0">
                <a:latin typeface="+mn-lt"/>
                <a:cs typeface="+mn-cs"/>
              </a:rPr>
              <a:t>). </a:t>
            </a:r>
            <a:endParaRPr lang="el-GR" b="1" dirty="0" smtClean="0">
              <a:latin typeface="+mn-lt"/>
              <a:cs typeface="+mn-cs"/>
            </a:endParaRPr>
          </a:p>
          <a:p>
            <a:pPr lvl="2" indent="-246063">
              <a:spcBef>
                <a:spcPts val="1200"/>
              </a:spcBef>
              <a:buClr>
                <a:schemeClr val="accent2"/>
              </a:buClr>
              <a:buSzPct val="70000"/>
              <a:buFont typeface="Wingdings 2" pitchFamily="18" charset="2"/>
              <a:buChar char=""/>
              <a:defRPr/>
            </a:pPr>
            <a:r>
              <a:rPr lang="el-GR" b="1" dirty="0" smtClean="0">
                <a:latin typeface="+mn-lt"/>
                <a:cs typeface="+mn-cs"/>
              </a:rPr>
              <a:t>Οι φοιτητές μπορούν να μεταφέρουν μέχρι </a:t>
            </a:r>
            <a:r>
              <a:rPr lang="el-GR" b="1" dirty="0" smtClean="0">
                <a:solidFill>
                  <a:srgbClr val="C00000"/>
                </a:solidFill>
                <a:latin typeface="+mn-lt"/>
                <a:cs typeface="+mn-cs"/>
              </a:rPr>
              <a:t>8/240</a:t>
            </a:r>
            <a:r>
              <a:rPr lang="el-GR" b="1" dirty="0" smtClean="0">
                <a:latin typeface="+mn-lt"/>
                <a:cs typeface="+mn-cs"/>
              </a:rPr>
              <a:t> ECTS από άλλα Πανεπιστήμια ως ελεύθερα μαθήματα.</a:t>
            </a:r>
          </a:p>
          <a:p>
            <a:pPr marL="639763" lvl="1" indent="-246063">
              <a:spcBef>
                <a:spcPts val="1200"/>
              </a:spcBef>
              <a:buClr>
                <a:schemeClr val="accent1"/>
              </a:buClr>
              <a:buSzPct val="85000"/>
              <a:buFont typeface="Wingdings 2" pitchFamily="18" charset="2"/>
              <a:buChar char=""/>
              <a:defRPr/>
            </a:pPr>
            <a:r>
              <a:rPr lang="el-GR" sz="2000" b="1" dirty="0" smtClean="0">
                <a:latin typeface="+mn-lt"/>
                <a:cs typeface="+mn-cs"/>
              </a:rPr>
              <a:t>Αναγνώριση μαθημάτων μέσω του προγράμματος </a:t>
            </a:r>
            <a:r>
              <a:rPr lang="en-US" sz="2000" b="1" dirty="0" smtClean="0">
                <a:latin typeface="+mn-lt"/>
                <a:cs typeface="+mn-cs"/>
              </a:rPr>
              <a:t>ERASMUS</a:t>
            </a:r>
          </a:p>
          <a:p>
            <a:pPr lvl="2" indent="-246063">
              <a:spcBef>
                <a:spcPts val="1200"/>
              </a:spcBef>
              <a:buClr>
                <a:schemeClr val="accent2"/>
              </a:buClr>
              <a:buSzPct val="70000"/>
              <a:buFont typeface="Wingdings 2" pitchFamily="18" charset="2"/>
              <a:buChar char=""/>
              <a:defRPr/>
            </a:pPr>
            <a:r>
              <a:rPr lang="el-GR" b="1" dirty="0" smtClean="0">
                <a:latin typeface="+mn-lt"/>
                <a:cs typeface="+mn-cs"/>
              </a:rPr>
              <a:t>Όροι και προϋποθέσεις στο νέο ΠΠΣ</a:t>
            </a:r>
          </a:p>
          <a:p>
            <a:pPr lvl="1" indent="-246063">
              <a:spcBef>
                <a:spcPts val="1200"/>
              </a:spcBef>
              <a:buClr>
                <a:schemeClr val="accent2"/>
              </a:buClr>
              <a:buSzPct val="70000"/>
              <a:defRPr/>
            </a:pPr>
            <a:endParaRPr lang="el-GR" b="1" dirty="0" smtClean="0">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914400"/>
            <a:ext cx="8458200" cy="57150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Η κατοχύρωση ειδίκευσης γίνεται με την αίτηση λήψης πτυχίου και αποτυπώνεται σε σχετική βεβαίωση της Γραμματείας του Τμήματος.</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Για να γίνει η κατοχύρωση μίας ειδίκευσης απαιτείται ο φοιτητής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2 κατ’ επιλογή υποχρεωτικά μαθήματα της ειδίκευσης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4 από τα 8 βασικά μαθήματα επιλογής της ειδίκευσης </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Εάν ένας φοιτητής δεν επιθυμεί να κατοχυρώσει ούτε μία ειδίκευση, απαιτείται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Στα 4 από τα </a:t>
            </a:r>
            <a:r>
              <a:rPr lang="en-US" b="1" dirty="0" smtClean="0">
                <a:latin typeface="+mn-lt"/>
                <a:cs typeface="+mn-cs"/>
              </a:rPr>
              <a:t>5/</a:t>
            </a:r>
            <a:r>
              <a:rPr lang="el-GR" b="1" dirty="0" smtClean="0">
                <a:latin typeface="+mn-lt"/>
                <a:cs typeface="+mn-cs"/>
              </a:rPr>
              <a:t>6 κατ’ επιλογή υποχρεωτικά μαθήματα της Κατεύθυνσης που έχει επιλέξει</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Σε 4 από τα βασικά μαθήματα επιλογής και των 3 ειδικεύσεων της Κατεύθυνσης που έχει επιλέξει </a:t>
            </a:r>
          </a:p>
          <a:p>
            <a:pPr marL="273050" indent="-273050">
              <a:spcBef>
                <a:spcPct val="20000"/>
              </a:spcBef>
              <a:buClr>
                <a:srgbClr val="0BD0D9"/>
              </a:buClr>
              <a:buSzPct val="95000"/>
              <a:buFont typeface="Wingdings 2" pitchFamily="18" charset="2"/>
              <a:buChar char=""/>
              <a:defRPr/>
            </a:pPr>
            <a:r>
              <a:rPr lang="el-GR" sz="2000" b="1" dirty="0" smtClean="0">
                <a:latin typeface="+mn-lt"/>
                <a:cs typeface="+mn-cs"/>
              </a:rPr>
              <a:t>Οι φοιτητές μπορούν να κατοχυρώσουν μέχρι 2 ειδικεύσεις </a:t>
            </a:r>
            <a:br>
              <a:rPr lang="el-GR" sz="2000" b="1" dirty="0" smtClean="0">
                <a:latin typeface="+mn-lt"/>
                <a:cs typeface="+mn-cs"/>
              </a:rPr>
            </a:br>
            <a:r>
              <a:rPr lang="el-GR" sz="2000" b="1" dirty="0" smtClean="0">
                <a:latin typeface="+mn-lt"/>
                <a:cs typeface="+mn-cs"/>
              </a:rPr>
              <a:t>με τον περιορισμό </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Τα βασικά μαθήματα, που χρησιμοποιούνται στην κατοχύρωση της μίας ειδίκευσης, δεν μπορούν να ξαναχρησιμοποιηθούν για την κατοχύρωση της άλλης ειδίκευσης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762000"/>
            <a:ext cx="8458200" cy="4572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Διάρθρωση 2 ΕΥΜ και 4 από 8 Β ΠΜ ανά ειδίκευση</a:t>
            </a:r>
            <a:r>
              <a:rPr lang="en-US" sz="2000" b="1" dirty="0" smtClean="0">
                <a:latin typeface="+mn-lt"/>
                <a:cs typeface="+mn-cs"/>
              </a:rPr>
              <a:t> (2014-2015)</a:t>
            </a:r>
            <a:endParaRPr lang="el-GR" b="1" dirty="0" smtClean="0">
              <a:latin typeface="+mn-lt"/>
              <a:cs typeface="+mn-cs"/>
            </a:endParaRPr>
          </a:p>
        </p:txBody>
      </p:sp>
      <p:graphicFrame>
        <p:nvGraphicFramePr>
          <p:cNvPr id="4" name="Table 3"/>
          <p:cNvGraphicFramePr>
            <a:graphicFrameLocks noGrp="1"/>
          </p:cNvGraphicFramePr>
          <p:nvPr>
            <p:extLst>
              <p:ext uri="{D42A27DB-BD31-4B8C-83A1-F6EECF244321}">
                <p14:modId xmlns="" xmlns:p14="http://schemas.microsoft.com/office/powerpoint/2010/main" val="1367119419"/>
              </p:ext>
            </p:extLst>
          </p:nvPr>
        </p:nvGraphicFramePr>
        <p:xfrm>
          <a:off x="152400" y="1188538"/>
          <a:ext cx="8915400" cy="5517062"/>
        </p:xfrm>
        <a:graphic>
          <a:graphicData uri="http://schemas.openxmlformats.org/drawingml/2006/table">
            <a:tbl>
              <a:tblPr firstRow="1" bandRow="1">
                <a:tableStyleId>{21E4AEA4-8DFA-4A89-87EB-49C32662AFE0}</a:tableStyleId>
              </a:tblPr>
              <a:tblGrid>
                <a:gridCol w="609599"/>
                <a:gridCol w="1295401"/>
                <a:gridCol w="1371600"/>
                <a:gridCol w="1371600"/>
                <a:gridCol w="1371600"/>
                <a:gridCol w="1371600"/>
                <a:gridCol w="1524000"/>
              </a:tblGrid>
              <a:tr h="288000">
                <a:tc>
                  <a:txBody>
                    <a:bodyPr/>
                    <a:lstStyle/>
                    <a:p>
                      <a:endParaRPr lang="en-US" sz="1200" dirty="0">
                        <a:solidFill>
                          <a:schemeClr val="bg1"/>
                        </a:solidFill>
                      </a:endParaRPr>
                    </a:p>
                  </a:txBody>
                  <a:tcPr marL="91443" marR="91443" marT="45702" marB="45702">
                    <a:solidFill>
                      <a:schemeClr val="accent2"/>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Α</a:t>
                      </a:r>
                      <a:endParaRPr lang="en-US" sz="1400" dirty="0" smtClean="0">
                        <a:solidFill>
                          <a:schemeClr val="bg1"/>
                        </a:solidFill>
                      </a:endParaRPr>
                    </a:p>
                  </a:txBody>
                  <a:tcPr marL="91443" marR="91443" marT="45702" marB="45702" anchor="ctr">
                    <a:solidFill>
                      <a:schemeClr val="accent2"/>
                    </a:solidFill>
                  </a:tcPr>
                </a:tc>
                <a:tc hMerge="1">
                  <a:txBody>
                    <a:bodyPr/>
                    <a:lstStyle/>
                    <a:p>
                      <a:endParaRPr lang="en-US" sz="1200" dirty="0">
                        <a:solidFill>
                          <a:schemeClr val="bg1"/>
                        </a:solidFill>
                      </a:endParaRPr>
                    </a:p>
                  </a:txBody>
                  <a:tcPr marL="91443" marR="91443" marT="45705" marB="45705">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Β</a:t>
                      </a:r>
                      <a:endParaRPr lang="en-US" sz="1400" dirty="0" smtClean="0">
                        <a:solidFill>
                          <a:schemeClr val="bg1"/>
                        </a:solidFill>
                      </a:endParaRPr>
                    </a:p>
                  </a:txBody>
                  <a:tcPr marL="91443" marR="91443" marT="45696" marB="45696" anchor="ctr">
                    <a:solidFill>
                      <a:schemeClr val="accent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9" marB="45699">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r>
              <a:tr h="288000">
                <a:tc>
                  <a:txBody>
                    <a:bodyPr/>
                    <a:lstStyle/>
                    <a:p>
                      <a:r>
                        <a:rPr lang="el-GR" sz="1200" dirty="0" err="1" smtClean="0">
                          <a:solidFill>
                            <a:schemeClr val="bg1"/>
                          </a:solidFill>
                        </a:rPr>
                        <a:t>Εξάμ</a:t>
                      </a:r>
                      <a:r>
                        <a:rPr lang="el-GR" sz="1200" dirty="0" smtClean="0">
                          <a:solidFill>
                            <a:schemeClr val="bg1"/>
                          </a:solidFill>
                        </a:rPr>
                        <a:t>.</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Θεμελιώσεις Πληροφορικής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Διαχείριση Δεδομένων  </a:t>
                      </a:r>
                      <a:br>
                        <a:rPr lang="el-GR" sz="1200" b="1" dirty="0" smtClean="0">
                          <a:solidFill>
                            <a:schemeClr val="bg1"/>
                          </a:solidFill>
                        </a:rPr>
                      </a:br>
                      <a:r>
                        <a:rPr lang="el-GR" sz="1200" b="1" dirty="0" smtClean="0">
                          <a:solidFill>
                            <a:schemeClr val="bg1"/>
                          </a:solidFill>
                        </a:rPr>
                        <a:t>και Γνώσης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Λογισμικό </a:t>
                      </a:r>
                      <a:endParaRPr lang="en-US" sz="1200" dirty="0">
                        <a:solidFill>
                          <a:schemeClr val="bg1"/>
                        </a:solidFill>
                      </a:endParaRPr>
                    </a:p>
                  </a:txBody>
                  <a:tcPr marL="91443" marR="91443" marT="45702" marB="45702">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Υλικό και Αρχιτεκτονική </a:t>
                      </a:r>
                      <a:endParaRPr lang="en-US" sz="1200" dirty="0" smtClean="0">
                        <a:solidFill>
                          <a:schemeClr val="bg1"/>
                        </a:solidFill>
                      </a:endParaRPr>
                    </a:p>
                  </a:txBody>
                  <a:tcPr marL="91443" marR="91443" marT="45696" marB="45696">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Επικοινωνίες και Δικτύωση </a:t>
                      </a:r>
                      <a:endParaRPr lang="en-US"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6" marB="45696">
                    <a:solidFill>
                      <a:srgbClr val="0066FF"/>
                    </a:solidFill>
                  </a:tcPr>
                </a:tc>
                <a:tc>
                  <a:txBody>
                    <a:bodyPr/>
                    <a:lstStyle/>
                    <a:p>
                      <a:r>
                        <a:rPr lang="el-GR" sz="1200" b="1" dirty="0" smtClean="0">
                          <a:solidFill>
                            <a:schemeClr val="bg1"/>
                          </a:solidFill>
                        </a:rPr>
                        <a:t>Επεξεργασία</a:t>
                      </a:r>
                      <a:r>
                        <a:rPr lang="en-US" sz="1200" b="1" dirty="0" smtClean="0">
                          <a:solidFill>
                            <a:schemeClr val="bg1"/>
                          </a:solidFill>
                        </a:rPr>
                        <a:t> </a:t>
                      </a:r>
                      <a:r>
                        <a:rPr lang="el-GR" sz="1200" b="1" dirty="0" smtClean="0">
                          <a:solidFill>
                            <a:schemeClr val="bg1"/>
                          </a:solidFill>
                        </a:rPr>
                        <a:t>Σήματος και Πληροφορίας </a:t>
                      </a:r>
                      <a:endParaRPr lang="en-US" sz="1200" dirty="0">
                        <a:solidFill>
                          <a:schemeClr val="bg1"/>
                        </a:solidFill>
                      </a:endParaRPr>
                    </a:p>
                  </a:txBody>
                  <a:tcPr marL="91443" marR="91443" marT="45702" marB="45702">
                    <a:solidFill>
                      <a:srgbClr val="0066FF"/>
                    </a:solidFill>
                  </a:tcPr>
                </a:tc>
              </a:tr>
              <a:tr h="288000">
                <a:tc>
                  <a:txBody>
                    <a:bodyPr/>
                    <a:lstStyle/>
                    <a:p>
                      <a:pPr algn="ctr"/>
                      <a:r>
                        <a:rPr lang="el-GR" sz="1200" b="1" dirty="0" smtClean="0"/>
                        <a:t>5</a:t>
                      </a:r>
                      <a:endParaRPr lang="el-GR" sz="1200" b="1" dirty="0"/>
                    </a:p>
                  </a:txBody>
                  <a:tcPr marL="91443" marR="91443" marT="45701" marB="4570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Αριθμητική Ανάλυση</a:t>
                      </a:r>
                      <a:endParaRPr lang="el-GR" sz="1200" dirty="0" smtClean="0">
                        <a:solidFill>
                          <a:schemeClr val="tx1"/>
                        </a:solidFill>
                      </a:endParaRPr>
                    </a:p>
                  </a:txBody>
                  <a:tcPr marL="91443" marR="91443" marT="45711" marB="4571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19" marB="45719">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33" marB="45733">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L="91443" marR="91443" marT="45731" marB="4573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Δίκτυα </a:t>
                      </a:r>
                      <a:r>
                        <a:rPr lang="el-GR" sz="1200" b="1" dirty="0" err="1" smtClean="0">
                          <a:solidFill>
                            <a:schemeClr val="tx1"/>
                          </a:solidFill>
                        </a:rPr>
                        <a:t>Επικ</a:t>
                      </a:r>
                      <a:r>
                        <a:rPr lang="el-GR" sz="1200" b="1" dirty="0" smtClean="0">
                          <a:solidFill>
                            <a:schemeClr val="tx1"/>
                          </a:solidFill>
                        </a:rPr>
                        <a:t>/ων ΙΙ</a:t>
                      </a:r>
                      <a:r>
                        <a:rPr lang="en-US" sz="1200" b="1" dirty="0" smtClean="0">
                          <a:solidFill>
                            <a:schemeClr val="tx1"/>
                          </a:solidFill>
                        </a:rPr>
                        <a:t> </a:t>
                      </a:r>
                      <a:endParaRPr lang="el-GR" sz="1200" dirty="0" smtClean="0">
                        <a:solidFill>
                          <a:schemeClr val="tx1"/>
                        </a:solidFill>
                      </a:endParaRPr>
                    </a:p>
                  </a:txBody>
                  <a:tcPr marL="91443" marR="91443" marT="45695" marB="45695">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Ψηφιακή Επεξ. Σήματος</a:t>
                      </a:r>
                      <a:endParaRPr lang="el-GR" sz="1200" dirty="0" smtClean="0">
                        <a:solidFill>
                          <a:schemeClr val="tx1"/>
                        </a:solidFill>
                      </a:endParaRPr>
                    </a:p>
                  </a:txBody>
                  <a:tcPr marL="91443" marR="91443" marT="45709" marB="45709">
                    <a:solidFill>
                      <a:schemeClr val="accent6">
                        <a:lumMod val="20000"/>
                        <a:lumOff val="80000"/>
                      </a:schemeClr>
                    </a:solidFill>
                  </a:tcPr>
                </a:tc>
              </a:tr>
              <a:tr h="288000">
                <a:tc>
                  <a:txBody>
                    <a:bodyPr/>
                    <a:lstStyle/>
                    <a:p>
                      <a:pPr algn="ctr"/>
                      <a:r>
                        <a:rPr lang="el-GR" sz="1200" b="1" dirty="0" smtClean="0"/>
                        <a:t>6</a:t>
                      </a:r>
                      <a:endParaRPr lang="el-GR" sz="1200" b="1" dirty="0"/>
                    </a:p>
                  </a:txBody>
                  <a:tcPr marL="91443" marR="91443" marT="45701" marB="4570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Μαθηματικά</a:t>
                      </a:r>
                      <a:r>
                        <a:rPr lang="el-GR" sz="1200" b="1" baseline="0" dirty="0" smtClean="0">
                          <a:solidFill>
                            <a:schemeClr val="tx1"/>
                          </a:solidFill>
                        </a:rPr>
                        <a:t> Πληροφορικής</a:t>
                      </a:r>
                      <a:r>
                        <a:rPr lang="en-US" sz="1200" b="1" baseline="0" dirty="0" smtClean="0">
                          <a:solidFill>
                            <a:schemeClr val="tx1"/>
                          </a:solidFill>
                        </a:rPr>
                        <a:t> </a:t>
                      </a:r>
                      <a:endParaRPr lang="el-GR" sz="1200" dirty="0" smtClean="0">
                        <a:solidFill>
                          <a:schemeClr val="tx1"/>
                        </a:solidFill>
                      </a:endParaRPr>
                    </a:p>
                  </a:txBody>
                  <a:tcPr marL="91443" marR="91443" marT="45711" marB="4571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Θεωρία Υπολογισμού</a:t>
                      </a:r>
                      <a:endParaRPr lang="el-GR" sz="1200" dirty="0" smtClean="0">
                        <a:solidFill>
                          <a:schemeClr val="tx1"/>
                        </a:solidFill>
                      </a:endParaRPr>
                    </a:p>
                  </a:txBody>
                  <a:tcPr marL="91443" marR="91443" marT="45719" marB="45719">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Μεταγλωττιστές</a:t>
                      </a:r>
                      <a:endParaRPr lang="el-GR" sz="1200" dirty="0" smtClean="0">
                        <a:solidFill>
                          <a:schemeClr val="tx1"/>
                        </a:solidFill>
                      </a:endParaRPr>
                    </a:p>
                  </a:txBody>
                  <a:tcPr marL="91443" marR="91443" marT="45733" marB="45733">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Ηλεκτρονική</a:t>
                      </a:r>
                      <a:r>
                        <a:rPr lang="en-US" sz="1200" b="1" dirty="0" smtClean="0">
                          <a:solidFill>
                            <a:schemeClr val="tx1"/>
                          </a:solidFill>
                        </a:rPr>
                        <a:t> </a:t>
                      </a:r>
                      <a:endParaRPr lang="el-GR" sz="1200" dirty="0" smtClean="0">
                        <a:solidFill>
                          <a:schemeClr val="tx1"/>
                        </a:solidFill>
                      </a:endParaRPr>
                    </a:p>
                  </a:txBody>
                  <a:tcPr marL="91443" marR="91443" marT="45731" marB="4573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Διαχείριση Δικτύων </a:t>
                      </a:r>
                      <a:endParaRPr lang="el-GR" sz="1200" dirty="0" smtClean="0">
                        <a:solidFill>
                          <a:schemeClr val="tx1"/>
                        </a:solidFill>
                      </a:endParaRPr>
                    </a:p>
                  </a:txBody>
                  <a:tcPr marL="91443" marR="91443" marT="45695" marB="45695">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 </a:t>
                      </a:r>
                      <a:r>
                        <a:rPr lang="el-GR" sz="1200" b="1" baseline="0" dirty="0" smtClean="0">
                          <a:solidFill>
                            <a:schemeClr val="tx1"/>
                          </a:solidFill>
                        </a:rPr>
                        <a:t>Π</a:t>
                      </a:r>
                      <a:r>
                        <a:rPr lang="el-GR" sz="1200" b="1" dirty="0" smtClean="0">
                          <a:solidFill>
                            <a:schemeClr val="tx1"/>
                          </a:solidFill>
                        </a:rPr>
                        <a:t>ληροφορίας και Κωδίκων</a:t>
                      </a:r>
                      <a:r>
                        <a:rPr lang="en-US" sz="1200" b="1" dirty="0" smtClean="0">
                          <a:solidFill>
                            <a:schemeClr val="tx1"/>
                          </a:solidFill>
                        </a:rPr>
                        <a:t> </a:t>
                      </a:r>
                      <a:endParaRPr lang="el-GR" sz="1200" dirty="0" smtClean="0">
                        <a:solidFill>
                          <a:schemeClr val="tx1"/>
                        </a:solidFill>
                      </a:endParaRPr>
                    </a:p>
                  </a:txBody>
                  <a:tcPr marL="91443" marR="91443" marT="45709" marB="45709">
                    <a:solidFill>
                      <a:schemeClr val="accent6">
                        <a:lumMod val="40000"/>
                        <a:lumOff val="60000"/>
                      </a:schemeClr>
                    </a:solidFill>
                  </a:tcPr>
                </a:tc>
              </a:tr>
              <a:tr h="288000">
                <a:tc>
                  <a:txBody>
                    <a:bodyPr/>
                    <a:lstStyle/>
                    <a:p>
                      <a:pPr algn="ctr"/>
                      <a:r>
                        <a:rPr lang="el-GR" sz="1200" b="1" dirty="0" smtClean="0"/>
                        <a:t>5 </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Σχ.</a:t>
                      </a:r>
                      <a:r>
                        <a:rPr lang="el-GR" sz="1200" b="1" baseline="0" dirty="0" smtClean="0">
                          <a:solidFill>
                            <a:schemeClr val="tx1"/>
                          </a:solidFill>
                        </a:rPr>
                        <a:t> Ψηφιακών </a:t>
                      </a:r>
                      <a:r>
                        <a:rPr lang="el-GR" sz="1200" b="1" baseline="0" dirty="0" err="1" smtClean="0">
                          <a:solidFill>
                            <a:schemeClr val="tx1"/>
                          </a:solidFill>
                        </a:rPr>
                        <a:t>Συσ</a:t>
                      </a:r>
                      <a:r>
                        <a:rPr lang="el-GR" sz="1200" b="1" baseline="0" dirty="0" smtClean="0">
                          <a:solidFill>
                            <a:schemeClr val="tx1"/>
                          </a:solidFill>
                        </a:rPr>
                        <a:t>/των - </a:t>
                      </a:r>
                      <a:r>
                        <a:rPr lang="en-US" sz="1200" b="1" baseline="0" dirty="0" smtClean="0">
                          <a:solidFill>
                            <a:schemeClr val="tx1"/>
                          </a:solidFill>
                        </a:rPr>
                        <a:t>VHDL</a:t>
                      </a:r>
                      <a:endParaRPr lang="el-GR" sz="1200" b="1" dirty="0" smtClean="0">
                        <a:solidFill>
                          <a:schemeClr val="tx1"/>
                        </a:solidFill>
                      </a:endParaRPr>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Κύματα </a:t>
                      </a:r>
                      <a:r>
                        <a:rPr lang="el-GR" sz="1200" b="1" dirty="0" err="1" smtClean="0">
                          <a:solidFill>
                            <a:schemeClr val="tx1"/>
                          </a:solidFill>
                        </a:rPr>
                        <a:t>Κυματο</a:t>
                      </a:r>
                      <a:r>
                        <a:rPr lang="el-GR" sz="1200" b="1" dirty="0" smtClean="0">
                          <a:solidFill>
                            <a:schemeClr val="tx1"/>
                          </a:solidFill>
                        </a:rPr>
                        <a:t>-οδηγοί,</a:t>
                      </a:r>
                      <a:r>
                        <a:rPr lang="el-GR" sz="1200" b="1" baseline="0" dirty="0" smtClean="0">
                          <a:solidFill>
                            <a:schemeClr val="tx1"/>
                          </a:solidFill>
                        </a:rPr>
                        <a:t> Κεραίες</a:t>
                      </a:r>
                      <a:endParaRPr lang="el-GR" sz="1200" b="1" dirty="0" smtClean="0">
                        <a:solidFill>
                          <a:schemeClr val="tx1"/>
                        </a:solidFill>
                      </a:endParaRP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Εφαρμοσμένα Μαθηματικά</a:t>
                      </a:r>
                      <a:r>
                        <a:rPr lang="en-US" sz="1200" b="1" dirty="0" smtClean="0"/>
                        <a:t> </a:t>
                      </a:r>
                      <a:endParaRPr lang="el-GR" sz="1200" dirty="0" smtClean="0">
                        <a:solidFill>
                          <a:schemeClr val="tx1"/>
                        </a:solidFill>
                      </a:endParaRPr>
                    </a:p>
                  </a:txBody>
                  <a:tcPr marL="91443" marR="91443" marT="45709" marB="45709"/>
                </a:tc>
              </a:tr>
              <a:tr h="288000">
                <a:tc>
                  <a:txBody>
                    <a:bodyPr/>
                    <a:lstStyle/>
                    <a:p>
                      <a:pPr algn="ctr"/>
                      <a:r>
                        <a:rPr lang="el-GR" sz="1200" b="1" dirty="0" smtClean="0">
                          <a:solidFill>
                            <a:schemeClr val="tx1"/>
                          </a:solidFill>
                        </a:rPr>
                        <a:t>5</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Τεχνητή Νοημοσύνη </a:t>
                      </a:r>
                      <a:endParaRPr lang="el-GR" sz="1200" dirty="0" smtClean="0"/>
                    </a:p>
                  </a:txBody>
                  <a:tcPr marL="91443" marR="91443" marT="45731" marB="45731"/>
                </a:tc>
                <a:tc>
                  <a:txBody>
                    <a:bodyPr/>
                    <a:lstStyle/>
                    <a:p>
                      <a:r>
                        <a:rPr lang="el-GR" sz="1200" b="1" dirty="0" smtClean="0"/>
                        <a:t>Τεχνητή Νοημοσύνη</a:t>
                      </a:r>
                      <a:endParaRPr lang="el-GR" sz="1200" dirty="0"/>
                    </a:p>
                  </a:txBody>
                  <a:tcPr marT="45746" marB="457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 </a:t>
                      </a:r>
                      <a:endParaRPr lang="el-GR" sz="1200" dirty="0" smtClean="0">
                        <a:solidFill>
                          <a:schemeClr val="tx1"/>
                        </a:solidFill>
                      </a:endParaRPr>
                    </a:p>
                  </a:txBody>
                  <a:tcPr marL="91443" marR="91443"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Τηλεπικ</a:t>
                      </a:r>
                      <a:r>
                        <a:rPr lang="el-GR" sz="1200" b="1" dirty="0" smtClean="0"/>
                        <a:t>. Δίκτυα </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4" marB="45724"/>
                </a:tc>
              </a:tr>
              <a:tr h="288000">
                <a:tc>
                  <a:txBody>
                    <a:bodyPr/>
                    <a:lstStyle/>
                    <a:p>
                      <a:pPr algn="ctr"/>
                      <a:r>
                        <a:rPr lang="el-GR" sz="1200" b="1" dirty="0" smtClean="0"/>
                        <a:t>6</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err="1" smtClean="0">
                          <a:solidFill>
                            <a:schemeClr val="bg1">
                              <a:lumMod val="75000"/>
                            </a:schemeClr>
                          </a:solidFill>
                        </a:rPr>
                        <a:t>Πρ</a:t>
                      </a:r>
                      <a:r>
                        <a:rPr lang="el-GR" sz="1200" b="1" strike="sngStrike" dirty="0" smtClean="0">
                          <a:solidFill>
                            <a:schemeClr val="bg1">
                              <a:lumMod val="75000"/>
                            </a:schemeClr>
                          </a:solidFill>
                        </a:rPr>
                        <a:t>. Θέματα Αλγορίθμων</a:t>
                      </a:r>
                    </a:p>
                  </a:txBody>
                  <a:tcPr marL="91443" marR="91443" marT="45749" marB="4574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 Εξόρυξης Δεδομένων</a:t>
                      </a:r>
                      <a:endParaRPr lang="el-GR" sz="1200" strike="noStrike" dirty="0" smtClean="0">
                        <a:solidFill>
                          <a:schemeClr val="tx1"/>
                        </a:solidFill>
                      </a:endParaRPr>
                    </a:p>
                  </a:txBody>
                  <a:tcPr marL="91443" marR="91443" marT="45755" marB="45755"/>
                </a:tc>
                <a:tc>
                  <a:txBody>
                    <a:bodyPr/>
                    <a:lstStyle/>
                    <a:p>
                      <a:r>
                        <a:rPr lang="el-GR" sz="1200" b="1" dirty="0" smtClean="0"/>
                        <a:t>Ανάλ./Σχεδίαση </a:t>
                      </a:r>
                      <a:r>
                        <a:rPr lang="el-GR" sz="1200" b="1" dirty="0" err="1" smtClean="0"/>
                        <a:t>Συστ</a:t>
                      </a:r>
                      <a:r>
                        <a:rPr lang="el-GR" sz="1200" b="1" dirty="0" smtClean="0"/>
                        <a:t>. </a:t>
                      </a:r>
                      <a:r>
                        <a:rPr lang="el-GR" sz="1200" b="1" dirty="0" err="1" smtClean="0"/>
                        <a:t>Λογ</a:t>
                      </a:r>
                      <a:r>
                        <a:rPr lang="el-GR" sz="1200" b="1" dirty="0" smtClean="0"/>
                        <a:t>/</a:t>
                      </a:r>
                      <a:r>
                        <a:rPr lang="el-GR" sz="1200" b="1" dirty="0" err="1" smtClean="0"/>
                        <a:t>κού</a:t>
                      </a:r>
                      <a:endParaRPr lang="el-GR" sz="1200" dirty="0"/>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Εργαστήριο</a:t>
                      </a:r>
                      <a:r>
                        <a:rPr lang="el-GR" sz="1200" b="1" baseline="0" dirty="0" smtClean="0">
                          <a:solidFill>
                            <a:schemeClr val="tx1"/>
                          </a:solidFill>
                        </a:rPr>
                        <a:t> Ηλεκτρονικής</a:t>
                      </a:r>
                      <a:endParaRPr lang="el-GR" sz="1200" b="1" dirty="0" smtClean="0">
                        <a:solidFill>
                          <a:schemeClr val="tx1"/>
                        </a:solidFill>
                      </a:endParaRPr>
                    </a:p>
                  </a:txBody>
                  <a:tcPr marL="91443" marR="91443" marT="45770" marB="457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40" marB="45740"/>
                </a:tc>
              </a:tr>
              <a:tr h="288000">
                <a:tc>
                  <a:txBody>
                    <a:bodyPr/>
                    <a:lstStyle/>
                    <a:p>
                      <a:pPr algn="ctr"/>
                      <a:r>
                        <a:rPr lang="el-GR" sz="1200" b="1" dirty="0" smtClean="0">
                          <a:solidFill>
                            <a:schemeClr val="tx1"/>
                          </a:solidFill>
                        </a:rPr>
                        <a:t>6</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Επιστημονικοί</a:t>
                      </a:r>
                      <a:r>
                        <a:rPr lang="el-GR" sz="1200" b="1" baseline="0" dirty="0" smtClean="0"/>
                        <a:t> Υπολογισμοί </a:t>
                      </a:r>
                      <a:endParaRPr lang="el-GR" sz="1200" b="1" dirty="0" smtClean="0"/>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Λογικός </a:t>
                      </a:r>
                      <a:r>
                        <a:rPr lang="el-GR" sz="1200" b="1" i="0" dirty="0" err="1" smtClean="0">
                          <a:solidFill>
                            <a:schemeClr val="tx1"/>
                          </a:solidFill>
                        </a:rPr>
                        <a:t>Προγρ</a:t>
                      </a:r>
                      <a:r>
                        <a:rPr lang="el-GR" sz="1200" b="1" i="0" dirty="0" smtClean="0">
                          <a:solidFill>
                            <a:schemeClr val="tx1"/>
                          </a:solidFill>
                        </a:rPr>
                        <a:t>/</a:t>
                      </a:r>
                      <a:r>
                        <a:rPr lang="el-GR" sz="1200" b="1" i="0" dirty="0" err="1" smtClean="0">
                          <a:solidFill>
                            <a:schemeClr val="tx1"/>
                          </a:solidFill>
                        </a:rPr>
                        <a:t>σμος</a:t>
                      </a:r>
                      <a:endParaRPr lang="el-GR" sz="1200" b="1" i="0" dirty="0" smtClean="0">
                        <a:solidFill>
                          <a:schemeClr val="tx1"/>
                        </a:solidFill>
                      </a:endParaRPr>
                    </a:p>
                  </a:txBody>
                  <a:tcPr marL="91443" marR="91443"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1" marB="45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9" marB="45759"/>
                </a:tc>
                <a:tc>
                  <a:txBody>
                    <a:bodyPr/>
                    <a:lstStyle/>
                    <a:p>
                      <a:r>
                        <a:rPr lang="el-GR" sz="1200" b="1" dirty="0" smtClean="0"/>
                        <a:t>Επεξ. </a:t>
                      </a:r>
                      <a:r>
                        <a:rPr lang="el-GR" sz="1200" b="1" dirty="0" err="1" smtClean="0"/>
                        <a:t>Στοχ</a:t>
                      </a:r>
                      <a:r>
                        <a:rPr lang="el-GR" sz="1200" b="1" dirty="0" smtClean="0"/>
                        <a:t>/</a:t>
                      </a:r>
                      <a:r>
                        <a:rPr lang="el-GR" sz="1200" b="1" dirty="0" err="1" smtClean="0"/>
                        <a:t>κών</a:t>
                      </a:r>
                      <a:r>
                        <a:rPr lang="el-GR" sz="1200" b="1" dirty="0" smtClean="0"/>
                        <a:t> Σημάτων </a:t>
                      </a:r>
                      <a:endParaRPr lang="el-GR" sz="1200" dirty="0"/>
                    </a:p>
                  </a:txBody>
                  <a:tcPr marL="91443" marR="91443" marT="45754" marB="4575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a:t>
                      </a:r>
                      <a:endParaRPr lang="el-GR" sz="1200" dirty="0" smtClean="0">
                        <a:solidFill>
                          <a:schemeClr val="tx1"/>
                        </a:solidFill>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4" marB="4570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b="1" dirty="0" smtClean="0"/>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Ψηφιακές Επικοινωνίες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Υπολογιστική Γεωμετρία</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Τεχνητή Νοημοσύνη ΙΙ</a:t>
                      </a:r>
                    </a:p>
                  </a:txBody>
                  <a:tcPr marL="91443" marR="91443" marT="45708" marB="45708"/>
                </a:tc>
                <a:tc>
                  <a:txBody>
                    <a:bodyPr/>
                    <a:lstStyle/>
                    <a:p>
                      <a:r>
                        <a:rPr lang="el-GR" sz="1200" b="1" i="0" dirty="0" smtClean="0">
                          <a:solidFill>
                            <a:schemeClr val="tx1"/>
                          </a:solidFill>
                        </a:rPr>
                        <a:t>Προστασία </a:t>
                      </a:r>
                      <a:r>
                        <a:rPr lang="en-US" sz="1200" b="1" i="0" dirty="0" smtClean="0">
                          <a:solidFill>
                            <a:schemeClr val="tx1"/>
                          </a:solidFill>
                        </a:rPr>
                        <a:t> </a:t>
                      </a:r>
                      <a:r>
                        <a:rPr lang="el-GR" sz="1200" b="1" i="0" dirty="0" smtClean="0">
                          <a:solidFill>
                            <a:schemeClr val="tx1"/>
                          </a:solidFill>
                        </a:rPr>
                        <a:t>και</a:t>
                      </a:r>
                      <a:r>
                        <a:rPr lang="el-GR" sz="1200" b="1" i="0" baseline="0" dirty="0" smtClean="0">
                          <a:solidFill>
                            <a:schemeClr val="tx1"/>
                          </a:solidFill>
                        </a:rPr>
                        <a:t> </a:t>
                      </a:r>
                      <a:r>
                        <a:rPr lang="el-GR" sz="1200" b="1" i="0" dirty="0" smtClean="0">
                          <a:solidFill>
                            <a:schemeClr val="tx1"/>
                          </a:solidFill>
                        </a:rPr>
                        <a:t>Ασφάλεια ΥΣ</a:t>
                      </a:r>
                      <a:endParaRPr lang="el-GR" sz="1200" b="1" i="0" dirty="0">
                        <a:solidFill>
                          <a:schemeClr val="tx1"/>
                        </a:solidFill>
                      </a:endParaRP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Σχεδίαση </a:t>
                      </a:r>
                      <a:r>
                        <a:rPr lang="en-US" sz="1200" b="1" dirty="0" smtClean="0"/>
                        <a:t>VLSI </a:t>
                      </a:r>
                      <a:r>
                        <a:rPr lang="el-GR" sz="1200" b="1" dirty="0" smtClean="0"/>
                        <a:t>Κυκλωμάτων</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Συστ</a:t>
                      </a:r>
                      <a:r>
                        <a:rPr lang="el-GR" sz="1200" b="1" dirty="0" smtClean="0"/>
                        <a:t>. Κινητών και </a:t>
                      </a:r>
                      <a:r>
                        <a:rPr lang="el-GR" sz="1200" b="1" dirty="0" err="1" smtClean="0"/>
                        <a:t>Προσ.Επικ</a:t>
                      </a:r>
                      <a:r>
                        <a:rPr lang="el-GR" sz="1200" b="1" dirty="0" smtClean="0"/>
                        <a:t>.</a:t>
                      </a:r>
                      <a:endParaRPr lang="el-GR" sz="1200" b="1" i="0" dirty="0" smtClean="0">
                        <a:solidFill>
                          <a:srgbClr val="C00000"/>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a:t>
                      </a:r>
                      <a:r>
                        <a:rPr lang="el-GR" sz="1200" b="1" baseline="0" dirty="0" smtClean="0"/>
                        <a:t> </a:t>
                      </a:r>
                      <a:r>
                        <a:rPr lang="el-GR" sz="1200" b="1" dirty="0" smtClean="0"/>
                        <a:t>Ομιλίας και Φυσικής Γλώσσας</a:t>
                      </a:r>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Υπολογιστική</a:t>
                      </a:r>
                      <a:r>
                        <a:rPr lang="el-GR" sz="1200" b="1" strike="sngStrike" baseline="0" dirty="0" smtClean="0">
                          <a:solidFill>
                            <a:schemeClr val="bg1">
                              <a:lumMod val="75000"/>
                            </a:schemeClr>
                          </a:solidFill>
                        </a:rPr>
                        <a:t> </a:t>
                      </a:r>
                      <a:r>
                        <a:rPr lang="el-GR" sz="1200" b="1" strike="sngStrike" baseline="0" dirty="0" err="1" smtClean="0">
                          <a:solidFill>
                            <a:schemeClr val="bg1">
                              <a:lumMod val="75000"/>
                            </a:schemeClr>
                          </a:solidFill>
                        </a:rPr>
                        <a:t>πολυπλ</a:t>
                      </a:r>
                      <a:r>
                        <a:rPr lang="el-GR" sz="1200" b="1" strike="sngStrike" baseline="0" dirty="0" smtClean="0">
                          <a:solidFill>
                            <a:schemeClr val="bg1">
                              <a:lumMod val="75000"/>
                            </a:schemeClr>
                          </a:solidFill>
                        </a:rPr>
                        <a:t>/</a:t>
                      </a:r>
                      <a:r>
                        <a:rPr lang="el-GR" sz="1200" b="1" strike="sngStrike" baseline="0" dirty="0" err="1" smtClean="0">
                          <a:solidFill>
                            <a:schemeClr val="bg1">
                              <a:lumMod val="75000"/>
                            </a:schemeClr>
                          </a:solidFill>
                        </a:rPr>
                        <a:t>τητα</a:t>
                      </a:r>
                      <a:endParaRPr lang="el-GR" sz="1200" b="1" strike="sngStrike" dirty="0" smtClean="0">
                        <a:solidFill>
                          <a:schemeClr val="bg1">
                            <a:lumMod val="75000"/>
                          </a:schemeClr>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Τεχνολογία Λογισμικού</a:t>
                      </a:r>
                      <a:endParaRPr lang="el-GR" sz="1200" strike="sngStrike" dirty="0" smtClean="0">
                        <a:solidFill>
                          <a:schemeClr val="bg1">
                            <a:lumMod val="75000"/>
                          </a:schemeClr>
                        </a:solidFill>
                      </a:endParaRPr>
                    </a:p>
                  </a:txBody>
                  <a:tcPr marT="45718" marB="45718"/>
                </a:tc>
                <a:tc>
                  <a:txBody>
                    <a:bodyPr/>
                    <a:lstStyle/>
                    <a:p>
                      <a:r>
                        <a:rPr lang="el-GR" sz="1200" b="1" dirty="0" smtClean="0">
                          <a:solidFill>
                            <a:schemeClr val="tx1"/>
                          </a:solidFill>
                        </a:rPr>
                        <a:t>Μεταγλωττιστές</a:t>
                      </a:r>
                      <a:endParaRPr lang="el-GR" sz="1200" b="1" dirty="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Επεξ. </a:t>
                      </a:r>
                      <a:r>
                        <a:rPr kumimoji="0" lang="el-GR" sz="1200" b="1" kern="1200" dirty="0" err="1" smtClean="0">
                          <a:solidFill>
                            <a:schemeClr val="dk1"/>
                          </a:solidFill>
                          <a:latin typeface="+mn-lt"/>
                          <a:ea typeface="+mn-ea"/>
                          <a:cs typeface="+mn-cs"/>
                        </a:rPr>
                        <a:t>Στοχ</a:t>
                      </a:r>
                      <a:r>
                        <a:rPr kumimoji="0" lang="el-GR" sz="1200" b="1" kern="1200" dirty="0" smtClean="0">
                          <a:solidFill>
                            <a:schemeClr val="dk1"/>
                          </a:solidFill>
                          <a:latin typeface="+mn-lt"/>
                          <a:ea typeface="+mn-ea"/>
                          <a:cs typeface="+mn-cs"/>
                        </a:rPr>
                        <a:t>/</a:t>
                      </a:r>
                      <a:r>
                        <a:rPr kumimoji="0" lang="el-GR" sz="1200" b="1" kern="1200" dirty="0" err="1" smtClean="0">
                          <a:solidFill>
                            <a:schemeClr val="dk1"/>
                          </a:solidFill>
                          <a:latin typeface="+mn-lt"/>
                          <a:ea typeface="+mn-ea"/>
                          <a:cs typeface="+mn-cs"/>
                        </a:rPr>
                        <a:t>κών</a:t>
                      </a:r>
                      <a:r>
                        <a:rPr kumimoji="0" lang="el-GR" sz="1200" b="1" kern="1200" dirty="0" smtClean="0">
                          <a:solidFill>
                            <a:schemeClr val="dk1"/>
                          </a:solidFill>
                          <a:latin typeface="+mn-lt"/>
                          <a:ea typeface="+mn-ea"/>
                          <a:cs typeface="+mn-cs"/>
                        </a:rPr>
                        <a:t> Σημάτων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Επεξ. Εικόνας</a:t>
                      </a:r>
                      <a:r>
                        <a:rPr lang="en-US" sz="1200" b="1" strike="noStrike" dirty="0" smtClean="0">
                          <a:solidFill>
                            <a:schemeClr val="tx1"/>
                          </a:solidFill>
                        </a:rPr>
                        <a:t> </a:t>
                      </a:r>
                      <a:r>
                        <a:rPr lang="el-GR" sz="1200" b="1" strike="noStrike" dirty="0" smtClean="0">
                          <a:solidFill>
                            <a:schemeClr val="tx1"/>
                          </a:solidFill>
                        </a:rPr>
                        <a:t>ή</a:t>
                      </a:r>
                      <a:r>
                        <a:rPr lang="el-GR" sz="1200" b="1" strike="noStrike" baseline="0" dirty="0" smtClean="0">
                          <a:solidFill>
                            <a:schemeClr val="tx1"/>
                          </a:solidFill>
                        </a:rPr>
                        <a:t> Μουσική </a:t>
                      </a:r>
                      <a:r>
                        <a:rPr lang="el-GR" sz="1200" b="1" strike="noStrike" baseline="0" dirty="0" err="1" smtClean="0">
                          <a:solidFill>
                            <a:schemeClr val="tx1"/>
                          </a:solidFill>
                        </a:rPr>
                        <a:t>Πληρ</a:t>
                      </a:r>
                      <a:r>
                        <a:rPr lang="el-GR" sz="1200" b="1" strike="noStrike" baseline="0" dirty="0" smtClean="0">
                          <a:solidFill>
                            <a:schemeClr val="tx1"/>
                          </a:solidFill>
                        </a:rPr>
                        <a:t>/</a:t>
                      </a:r>
                      <a:r>
                        <a:rPr lang="el-GR" sz="1200" b="1" strike="noStrike" baseline="0" dirty="0" err="1" smtClean="0">
                          <a:solidFill>
                            <a:schemeClr val="tx1"/>
                          </a:solidFill>
                        </a:rPr>
                        <a:t>κή</a:t>
                      </a:r>
                      <a:endParaRPr lang="el-GR" sz="1200" b="1" strike="noStrike" dirty="0" smtClean="0">
                        <a:solidFill>
                          <a:schemeClr val="tx1"/>
                        </a:solidFill>
                      </a:endParaRPr>
                    </a:p>
                  </a:txBody>
                  <a:tcPr marL="91443" marR="91443" marT="45704" marB="45704"/>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762000"/>
            <a:ext cx="8458200" cy="4572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Προτεινόμενα προαιρετικά μαθήματα ανά ειδίκευση</a:t>
            </a:r>
            <a:endParaRPr lang="el-GR" b="1" dirty="0" smtClean="0">
              <a:latin typeface="+mn-lt"/>
              <a:cs typeface="+mn-cs"/>
            </a:endParaRPr>
          </a:p>
        </p:txBody>
      </p:sp>
      <p:graphicFrame>
        <p:nvGraphicFramePr>
          <p:cNvPr id="4" name="Table 3"/>
          <p:cNvGraphicFramePr>
            <a:graphicFrameLocks noGrp="1"/>
          </p:cNvGraphicFramePr>
          <p:nvPr>
            <p:extLst>
              <p:ext uri="{D42A27DB-BD31-4B8C-83A1-F6EECF244321}">
                <p14:modId xmlns="" xmlns:p14="http://schemas.microsoft.com/office/powerpoint/2010/main" val="1688345317"/>
              </p:ext>
            </p:extLst>
          </p:nvPr>
        </p:nvGraphicFramePr>
        <p:xfrm>
          <a:off x="228600" y="1188538"/>
          <a:ext cx="8763000" cy="4968528"/>
        </p:xfrm>
        <a:graphic>
          <a:graphicData uri="http://schemas.openxmlformats.org/drawingml/2006/table">
            <a:tbl>
              <a:tblPr firstRow="1" bandRow="1">
                <a:tableStyleId>{21E4AEA4-8DFA-4A89-87EB-49C32662AFE0}</a:tableStyleId>
              </a:tblPr>
              <a:tblGrid>
                <a:gridCol w="609599"/>
                <a:gridCol w="1295401"/>
                <a:gridCol w="1371600"/>
                <a:gridCol w="1371600"/>
                <a:gridCol w="1371600"/>
                <a:gridCol w="1371600"/>
                <a:gridCol w="1371600"/>
              </a:tblGrid>
              <a:tr h="288000">
                <a:tc>
                  <a:txBody>
                    <a:bodyPr/>
                    <a:lstStyle/>
                    <a:p>
                      <a:endParaRPr lang="en-US" sz="1200" dirty="0">
                        <a:solidFill>
                          <a:schemeClr val="bg1"/>
                        </a:solidFill>
                      </a:endParaRPr>
                    </a:p>
                  </a:txBody>
                  <a:tcPr marL="91443" marR="91443" marT="45702" marB="45702">
                    <a:solidFill>
                      <a:schemeClr val="accent2"/>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Α</a:t>
                      </a:r>
                      <a:endParaRPr lang="en-US" sz="1400" dirty="0" smtClean="0">
                        <a:solidFill>
                          <a:schemeClr val="bg1"/>
                        </a:solidFill>
                      </a:endParaRPr>
                    </a:p>
                  </a:txBody>
                  <a:tcPr marL="91443" marR="91443" marT="45702" marB="45702" anchor="ctr">
                    <a:solidFill>
                      <a:schemeClr val="accent2"/>
                    </a:solidFill>
                  </a:tcPr>
                </a:tc>
                <a:tc hMerge="1">
                  <a:txBody>
                    <a:bodyPr/>
                    <a:lstStyle/>
                    <a:p>
                      <a:endParaRPr lang="en-US" sz="1200" dirty="0">
                        <a:solidFill>
                          <a:schemeClr val="bg1"/>
                        </a:solidFill>
                      </a:endParaRPr>
                    </a:p>
                  </a:txBody>
                  <a:tcPr marL="91443" marR="91443" marT="45705" marB="45705">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Β</a:t>
                      </a:r>
                      <a:endParaRPr lang="en-US" sz="1400" dirty="0" smtClean="0">
                        <a:solidFill>
                          <a:schemeClr val="bg1"/>
                        </a:solidFill>
                      </a:endParaRPr>
                    </a:p>
                  </a:txBody>
                  <a:tcPr marL="91443" marR="91443" marT="45696" marB="45696" anchor="ctr">
                    <a:solidFill>
                      <a:schemeClr val="accent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9" marB="45699">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r>
              <a:tr h="288000">
                <a:tc>
                  <a:txBody>
                    <a:bodyPr/>
                    <a:lstStyle/>
                    <a:p>
                      <a:r>
                        <a:rPr lang="el-GR" sz="1200" dirty="0" err="1" smtClean="0">
                          <a:solidFill>
                            <a:schemeClr val="bg1"/>
                          </a:solidFill>
                        </a:rPr>
                        <a:t>Εξάμ</a:t>
                      </a:r>
                      <a:r>
                        <a:rPr lang="el-GR" sz="1200" dirty="0" smtClean="0">
                          <a:solidFill>
                            <a:schemeClr val="bg1"/>
                          </a:solidFill>
                        </a:rPr>
                        <a:t>.</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Θεμελιώσεις Πληροφορικής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Διαχείριση Δεδομένων  </a:t>
                      </a:r>
                      <a:br>
                        <a:rPr lang="el-GR" sz="1200" b="1" dirty="0" smtClean="0">
                          <a:solidFill>
                            <a:schemeClr val="bg1"/>
                          </a:solidFill>
                        </a:rPr>
                      </a:br>
                      <a:r>
                        <a:rPr lang="el-GR" sz="1200" b="1" dirty="0" smtClean="0">
                          <a:solidFill>
                            <a:schemeClr val="bg1"/>
                          </a:solidFill>
                        </a:rPr>
                        <a:t>και Γνώσης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Λογισμικό </a:t>
                      </a:r>
                      <a:endParaRPr lang="en-US" sz="1200" dirty="0">
                        <a:solidFill>
                          <a:schemeClr val="bg1"/>
                        </a:solidFill>
                      </a:endParaRPr>
                    </a:p>
                  </a:txBody>
                  <a:tcPr marL="91443" marR="91443" marT="45702" marB="45702">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Υλικό και Αρχιτεκτονική </a:t>
                      </a:r>
                      <a:endParaRPr lang="en-US" sz="1200" dirty="0" smtClean="0">
                        <a:solidFill>
                          <a:schemeClr val="bg1"/>
                        </a:solidFill>
                      </a:endParaRPr>
                    </a:p>
                  </a:txBody>
                  <a:tcPr marL="91443" marR="91443" marT="45696" marB="45696">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Επικοινωνίες και Δικτύωση </a:t>
                      </a:r>
                      <a:endParaRPr lang="en-US"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6" marB="45696">
                    <a:solidFill>
                      <a:srgbClr val="0066FF"/>
                    </a:solidFill>
                  </a:tcPr>
                </a:tc>
                <a:tc>
                  <a:txBody>
                    <a:bodyPr/>
                    <a:lstStyle/>
                    <a:p>
                      <a:r>
                        <a:rPr lang="el-GR" sz="1200" b="1" dirty="0" smtClean="0">
                          <a:solidFill>
                            <a:schemeClr val="bg1"/>
                          </a:solidFill>
                        </a:rPr>
                        <a:t>Επεξεργασία</a:t>
                      </a:r>
                      <a:r>
                        <a:rPr lang="en-US" sz="1200" b="1" dirty="0" smtClean="0">
                          <a:solidFill>
                            <a:schemeClr val="bg1"/>
                          </a:solidFill>
                        </a:rPr>
                        <a:t> </a:t>
                      </a:r>
                      <a:r>
                        <a:rPr lang="el-GR" sz="1200" b="1" dirty="0" smtClean="0">
                          <a:solidFill>
                            <a:schemeClr val="bg1"/>
                          </a:solidFill>
                        </a:rPr>
                        <a:t>Σήματος και Πληροφορίας </a:t>
                      </a:r>
                      <a:endParaRPr lang="en-US" sz="1200" dirty="0">
                        <a:solidFill>
                          <a:schemeClr val="bg1"/>
                        </a:solidFill>
                      </a:endParaRPr>
                    </a:p>
                  </a:txBody>
                  <a:tcPr marL="91443" marR="91443" marT="45702" marB="45702">
                    <a:solidFill>
                      <a:srgbClr val="0066FF"/>
                    </a:solidFill>
                  </a:tcPr>
                </a:tc>
              </a:tr>
              <a:tr h="288000">
                <a:tc>
                  <a:txBody>
                    <a:bodyPr/>
                    <a:lstStyle/>
                    <a:p>
                      <a:pPr algn="ctr"/>
                      <a:r>
                        <a:rPr lang="el-GR" sz="1200" b="1" dirty="0" smtClean="0"/>
                        <a:t>5/7</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Τεχνητή Νοημοσύνη </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 </a:t>
                      </a:r>
                      <a:endParaRPr lang="el-GR" sz="1200" dirty="0" smtClean="0">
                        <a:solidFill>
                          <a:schemeClr val="tx1"/>
                        </a:solidFill>
                      </a:endParaRPr>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a:t>
                      </a:r>
                      <a:endParaRPr lang="el-GR" sz="1200" dirty="0" smtClean="0">
                        <a:solidFill>
                          <a:schemeClr val="tx1"/>
                        </a:solidFill>
                      </a:endParaRPr>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Εφαρμοσμένα Μαθηματικά</a:t>
                      </a: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dirty="0" smtClean="0">
                        <a:solidFill>
                          <a:schemeClr val="tx1"/>
                        </a:solidFill>
                      </a:endParaRPr>
                    </a:p>
                  </a:txBody>
                  <a:tcPr marL="91443" marR="91443" marT="45740" marB="45740"/>
                </a:tc>
              </a:tr>
              <a:tr h="288000">
                <a:tc>
                  <a:txBody>
                    <a:bodyPr/>
                    <a:lstStyle/>
                    <a:p>
                      <a:pPr algn="ctr"/>
                      <a:r>
                        <a:rPr lang="el-GR" sz="1200" b="1" dirty="0" smtClean="0"/>
                        <a:t>5/7</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ΙΙ</a:t>
                      </a:r>
                      <a:endParaRPr lang="el-GR" sz="1200" dirty="0" smtClean="0">
                        <a:solidFill>
                          <a:schemeClr val="tx1"/>
                        </a:solidFill>
                      </a:endParaRPr>
                    </a:p>
                  </a:txBody>
                  <a:tcPr marL="91443" marR="91443" marT="45749" marB="4574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strike="sngStrike" kern="1200" dirty="0" smtClean="0">
                          <a:solidFill>
                            <a:schemeClr val="bg1">
                              <a:lumMod val="65000"/>
                            </a:schemeClr>
                          </a:solidFill>
                          <a:latin typeface="+mn-lt"/>
                          <a:ea typeface="+mn-ea"/>
                          <a:cs typeface="+mn-cs"/>
                        </a:rPr>
                        <a:t>Αλγόριθμοι </a:t>
                      </a:r>
                      <a:r>
                        <a:rPr kumimoji="0" lang="el-GR" sz="1200" b="1" strike="sngStrike" kern="1200" dirty="0" err="1" smtClean="0">
                          <a:solidFill>
                            <a:schemeClr val="bg1">
                              <a:lumMod val="65000"/>
                            </a:schemeClr>
                          </a:solidFill>
                          <a:latin typeface="+mn-lt"/>
                          <a:ea typeface="+mn-ea"/>
                          <a:cs typeface="+mn-cs"/>
                        </a:rPr>
                        <a:t>Βιοπληρ</a:t>
                      </a:r>
                      <a:r>
                        <a:rPr kumimoji="0" lang="el-GR" sz="1200" b="1" strike="sngStrike" kern="1200" dirty="0" smtClean="0">
                          <a:solidFill>
                            <a:schemeClr val="bg1">
                              <a:lumMod val="65000"/>
                            </a:schemeClr>
                          </a:solidFill>
                          <a:latin typeface="+mn-lt"/>
                          <a:ea typeface="+mn-ea"/>
                          <a:cs typeface="+mn-cs"/>
                        </a:rPr>
                        <a:t>/</a:t>
                      </a:r>
                      <a:r>
                        <a:rPr kumimoji="0" lang="el-GR" sz="1200" b="1" strike="sngStrike" kern="1200" dirty="0" err="1" smtClean="0">
                          <a:solidFill>
                            <a:schemeClr val="bg1">
                              <a:lumMod val="65000"/>
                            </a:schemeClr>
                          </a:solidFill>
                          <a:latin typeface="+mn-lt"/>
                          <a:ea typeface="+mn-ea"/>
                          <a:cs typeface="+mn-cs"/>
                        </a:rPr>
                        <a:t>ικής</a:t>
                      </a:r>
                      <a:endParaRPr kumimoji="0" lang="el-GR" sz="1200" b="1" strike="sngStrike" kern="1200" dirty="0" smtClean="0">
                        <a:solidFill>
                          <a:schemeClr val="bg1">
                            <a:lumMod val="65000"/>
                          </a:schemeClr>
                        </a:solidFill>
                        <a:latin typeface="+mn-lt"/>
                        <a:ea typeface="+mn-ea"/>
                        <a:cs typeface="+mn-cs"/>
                      </a:endParaRPr>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Σχ.</a:t>
                      </a:r>
                      <a:r>
                        <a:rPr lang="el-GR" sz="1200" b="1" baseline="0" dirty="0" smtClean="0">
                          <a:solidFill>
                            <a:schemeClr val="tx1"/>
                          </a:solidFill>
                        </a:rPr>
                        <a:t> Ψηφιακών </a:t>
                      </a:r>
                      <a:r>
                        <a:rPr lang="el-GR" sz="1200" b="1" baseline="0" dirty="0" err="1" smtClean="0">
                          <a:solidFill>
                            <a:schemeClr val="tx1"/>
                          </a:solidFill>
                        </a:rPr>
                        <a:t>Συσ</a:t>
                      </a:r>
                      <a:r>
                        <a:rPr lang="el-GR" sz="1200" b="1" baseline="0" dirty="0" smtClean="0">
                          <a:solidFill>
                            <a:schemeClr val="tx1"/>
                          </a:solidFill>
                        </a:rPr>
                        <a:t>/των - </a:t>
                      </a:r>
                      <a:r>
                        <a:rPr lang="en-US" sz="1200" b="1" baseline="0" dirty="0" smtClean="0">
                          <a:solidFill>
                            <a:schemeClr val="tx1"/>
                          </a:solidFill>
                        </a:rPr>
                        <a:t>VHDL</a:t>
                      </a:r>
                      <a:endParaRPr lang="el-GR" sz="1200" b="1" dirty="0" smtClean="0">
                        <a:solidFill>
                          <a:schemeClr val="tx1"/>
                        </a:solidFill>
                      </a:endParaRPr>
                    </a:p>
                  </a:txBody>
                  <a:tcPr marL="91443" marR="91443"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b="1" dirty="0" smtClean="0"/>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strike="sngStrike" kern="1200" dirty="0" err="1" smtClean="0">
                          <a:solidFill>
                            <a:schemeClr val="bg1">
                              <a:lumMod val="65000"/>
                            </a:schemeClr>
                          </a:solidFill>
                          <a:latin typeface="+mn-lt"/>
                          <a:ea typeface="+mn-ea"/>
                          <a:cs typeface="+mn-cs"/>
                        </a:rPr>
                        <a:t>Ασύρματες</a:t>
                      </a:r>
                      <a:r>
                        <a:rPr kumimoji="0" lang="en-US" sz="1200" b="1" strike="sngStrike" kern="1200" dirty="0" smtClean="0">
                          <a:solidFill>
                            <a:schemeClr val="bg1">
                              <a:lumMod val="65000"/>
                            </a:schemeClr>
                          </a:solidFill>
                          <a:latin typeface="+mn-lt"/>
                          <a:ea typeface="+mn-ea"/>
                          <a:cs typeface="+mn-cs"/>
                        </a:rPr>
                        <a:t> </a:t>
                      </a:r>
                      <a:r>
                        <a:rPr kumimoji="0" lang="en-US" sz="1200" b="1" strike="sngStrike" kern="1200" dirty="0" err="1" smtClean="0">
                          <a:solidFill>
                            <a:schemeClr val="bg1">
                              <a:lumMod val="65000"/>
                            </a:schemeClr>
                          </a:solidFill>
                          <a:latin typeface="+mn-lt"/>
                          <a:ea typeface="+mn-ea"/>
                          <a:cs typeface="+mn-cs"/>
                        </a:rPr>
                        <a:t>Ζεύξεις</a:t>
                      </a:r>
                      <a:endParaRPr kumimoji="0" lang="el-GR" sz="1200" b="1" strike="sngStrike" kern="1200" dirty="0" smtClean="0">
                        <a:solidFill>
                          <a:schemeClr val="bg1">
                            <a:lumMod val="65000"/>
                          </a:schemeClr>
                        </a:solidFill>
                        <a:latin typeface="+mn-lt"/>
                        <a:ea typeface="+mn-ea"/>
                        <a:cs typeface="+mn-cs"/>
                      </a:endParaRP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ΙΙ</a:t>
                      </a:r>
                      <a:endParaRPr lang="el-GR" sz="1200" dirty="0" smtClean="0">
                        <a:solidFill>
                          <a:schemeClr val="tx1"/>
                        </a:solidFill>
                      </a:endParaRPr>
                    </a:p>
                  </a:txBody>
                  <a:tcPr marL="91443" marR="91443" marT="45754" marB="45754"/>
                </a:tc>
              </a:tr>
              <a:tr h="288000">
                <a:tc>
                  <a:txBody>
                    <a:bodyPr/>
                    <a:lstStyle/>
                    <a:p>
                      <a:pPr algn="ctr"/>
                      <a:r>
                        <a:rPr lang="el-GR" sz="1200" b="1" dirty="0" smtClean="0"/>
                        <a:t>5/7</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strike="sngStrike" kern="1200" dirty="0" smtClean="0">
                          <a:solidFill>
                            <a:schemeClr val="bg1">
                              <a:lumMod val="65000"/>
                            </a:schemeClr>
                          </a:solidFill>
                          <a:latin typeface="+mn-lt"/>
                          <a:ea typeface="+mn-ea"/>
                          <a:cs typeface="+mn-cs"/>
                        </a:rPr>
                        <a:t>Θεωρία Γραφημάτων</a:t>
                      </a:r>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strike="sngStrike" kern="1200" baseline="0" dirty="0" smtClean="0">
                          <a:solidFill>
                            <a:schemeClr val="bg1">
                              <a:lumMod val="65000"/>
                            </a:schemeClr>
                          </a:solidFill>
                          <a:latin typeface="+mn-lt"/>
                          <a:ea typeface="+mn-ea"/>
                          <a:cs typeface="+mn-cs"/>
                        </a:rPr>
                        <a:t>Πληροφοριακά  Συστήματα </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Ψηφιακές Επικοινωνίες </a:t>
                      </a:r>
                    </a:p>
                  </a:txBody>
                  <a:tcPr marL="91443" marR="91443" marT="45770" marB="457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strike="sngStrike" kern="1200" dirty="0" smtClean="0">
                          <a:solidFill>
                            <a:schemeClr val="bg1">
                              <a:lumMod val="65000"/>
                            </a:schemeClr>
                          </a:solidFill>
                          <a:latin typeface="+mn-lt"/>
                          <a:ea typeface="+mn-ea"/>
                          <a:cs typeface="+mn-cs"/>
                        </a:rPr>
                        <a:t>Θεωρία </a:t>
                      </a:r>
                      <a:br>
                        <a:rPr kumimoji="0" lang="el-GR" sz="1200" b="1" strike="sngStrike" kern="1200" dirty="0" smtClean="0">
                          <a:solidFill>
                            <a:schemeClr val="bg1">
                              <a:lumMod val="65000"/>
                            </a:schemeClr>
                          </a:solidFill>
                          <a:latin typeface="+mn-lt"/>
                          <a:ea typeface="+mn-ea"/>
                          <a:cs typeface="+mn-cs"/>
                        </a:rPr>
                      </a:br>
                      <a:r>
                        <a:rPr kumimoji="0" lang="el-GR" sz="1200" b="1" strike="sngStrike" kern="1200" dirty="0" smtClean="0">
                          <a:solidFill>
                            <a:schemeClr val="bg1">
                              <a:lumMod val="65000"/>
                            </a:schemeClr>
                          </a:solidFill>
                          <a:latin typeface="+mn-lt"/>
                          <a:ea typeface="+mn-ea"/>
                          <a:cs typeface="+mn-cs"/>
                        </a:rPr>
                        <a:t>Γραφημάτων</a:t>
                      </a: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Αλγόριθμοι </a:t>
                      </a:r>
                      <a:r>
                        <a:rPr lang="el-GR" sz="1200" b="1" strike="sngStrike" dirty="0" err="1" smtClean="0">
                          <a:solidFill>
                            <a:schemeClr val="bg1">
                              <a:lumMod val="65000"/>
                            </a:schemeClr>
                          </a:solidFill>
                        </a:rPr>
                        <a:t>Βιοπληρ</a:t>
                      </a:r>
                      <a:r>
                        <a:rPr lang="el-GR" sz="1200" b="1" strike="sngStrike" dirty="0" smtClean="0">
                          <a:solidFill>
                            <a:schemeClr val="bg1">
                              <a:lumMod val="65000"/>
                            </a:schemeClr>
                          </a:solidFill>
                        </a:rPr>
                        <a:t>/</a:t>
                      </a:r>
                      <a:r>
                        <a:rPr lang="el-GR" sz="1200" b="1" strike="sngStrike" dirty="0" err="1" smtClean="0">
                          <a:solidFill>
                            <a:schemeClr val="bg1">
                              <a:lumMod val="65000"/>
                            </a:schemeClr>
                          </a:solidFill>
                        </a:rPr>
                        <a:t>ικής</a:t>
                      </a:r>
                      <a:endParaRPr lang="el-GR" sz="1200" b="1" strike="sngStrike" dirty="0" smtClean="0">
                        <a:solidFill>
                          <a:schemeClr val="bg1">
                            <a:lumMod val="65000"/>
                          </a:schemeClr>
                        </a:solidFill>
                      </a:endParaRPr>
                    </a:p>
                  </a:txBody>
                  <a:tcPr marL="91443" marR="91443" marT="45704" marB="45704"/>
                </a:tc>
              </a:tr>
              <a:tr h="288000">
                <a:tc>
                  <a:txBody>
                    <a:bodyPr/>
                    <a:lstStyle/>
                    <a:p>
                      <a:pPr algn="ctr"/>
                      <a:r>
                        <a:rPr lang="el-GR" sz="1200" b="1" dirty="0" smtClean="0">
                          <a:solidFill>
                            <a:schemeClr val="tx1"/>
                          </a:solidFill>
                        </a:rPr>
                        <a:t>5/7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Αλγόριθμοι </a:t>
                      </a:r>
                      <a:r>
                        <a:rPr lang="el-GR" sz="1200" b="1" strike="sngStrike" dirty="0" err="1" smtClean="0">
                          <a:solidFill>
                            <a:schemeClr val="bg1">
                              <a:lumMod val="65000"/>
                            </a:schemeClr>
                          </a:solidFill>
                        </a:rPr>
                        <a:t>Βιοπληρ</a:t>
                      </a:r>
                      <a:r>
                        <a:rPr lang="el-GR" sz="1200" b="1" strike="sngStrike" dirty="0" smtClean="0">
                          <a:solidFill>
                            <a:schemeClr val="bg1">
                              <a:lumMod val="65000"/>
                            </a:schemeClr>
                          </a:solidFill>
                        </a:rPr>
                        <a:t>/</a:t>
                      </a:r>
                      <a:r>
                        <a:rPr lang="el-GR" sz="1200" b="1" strike="sngStrike" dirty="0" err="1" smtClean="0">
                          <a:solidFill>
                            <a:schemeClr val="bg1">
                              <a:lumMod val="65000"/>
                            </a:schemeClr>
                          </a:solidFill>
                        </a:rPr>
                        <a:t>ικής</a:t>
                      </a:r>
                      <a:endParaRPr lang="el-GR" sz="1200" b="1" strike="sngStrike" dirty="0" smtClean="0">
                        <a:solidFill>
                          <a:schemeClr val="bg1">
                            <a:lumMod val="65000"/>
                          </a:schemeClr>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dirty="0" smtClean="0">
                        <a:solidFill>
                          <a:schemeClr val="tx1"/>
                        </a:solidFill>
                      </a:endParaRPr>
                    </a:p>
                  </a:txBody>
                  <a:tcPr marL="91443" marR="91443"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Αλγ.  </a:t>
                      </a:r>
                      <a:r>
                        <a:rPr lang="el-GR" sz="1200" b="1" dirty="0" err="1" smtClean="0"/>
                        <a:t>Επιχ</a:t>
                      </a:r>
                      <a:r>
                        <a:rPr lang="el-GR" sz="1200" b="1" dirty="0" smtClean="0"/>
                        <a:t>/</a:t>
                      </a:r>
                      <a:r>
                        <a:rPr lang="el-GR" sz="1200" b="1" dirty="0" err="1" smtClean="0"/>
                        <a:t>κή</a:t>
                      </a:r>
                      <a:r>
                        <a:rPr lang="el-GR" sz="1200" b="1" dirty="0" smtClean="0"/>
                        <a:t> Έρευνα</a:t>
                      </a:r>
                      <a:endParaRPr lang="el-GR" sz="1200" dirty="0" smtClean="0"/>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solidFill>
                          <a:schemeClr val="tx1"/>
                        </a:solidFill>
                      </a:endParaRPr>
                    </a:p>
                  </a:txBody>
                  <a:tcPr marL="91443" marR="91443" marT="45751" marB="45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Επικοινωνία </a:t>
                      </a:r>
                      <a:r>
                        <a:rPr lang="el-GR" sz="1200" b="1" dirty="0" err="1" smtClean="0">
                          <a:solidFill>
                            <a:schemeClr val="tx1"/>
                          </a:solidFill>
                        </a:rPr>
                        <a:t>Ανθρ</a:t>
                      </a:r>
                      <a:r>
                        <a:rPr lang="el-GR" sz="1200" b="1" dirty="0" smtClean="0">
                          <a:solidFill>
                            <a:schemeClr val="tx1"/>
                          </a:solidFill>
                        </a:rPr>
                        <a:t>. Μηχανής</a:t>
                      </a:r>
                      <a:endParaRPr lang="el-GR" sz="1200" dirty="0" smtClean="0">
                        <a:solidFill>
                          <a:schemeClr val="tx1"/>
                        </a:solidFill>
                      </a:endParaRPr>
                    </a:p>
                  </a:txBody>
                  <a:tcPr marL="91443" marR="91443" marT="45759" marB="457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Επικοινωνία </a:t>
                      </a:r>
                      <a:r>
                        <a:rPr lang="el-GR" sz="1200" b="1" dirty="0" err="1" smtClean="0">
                          <a:solidFill>
                            <a:schemeClr val="tx1"/>
                          </a:solidFill>
                        </a:rPr>
                        <a:t>Ανθρ</a:t>
                      </a:r>
                      <a:r>
                        <a:rPr lang="el-GR" sz="1200" b="1" dirty="0" smtClean="0">
                          <a:solidFill>
                            <a:schemeClr val="tx1"/>
                          </a:solidFill>
                        </a:rPr>
                        <a:t>. Μηχανής</a:t>
                      </a:r>
                      <a:endParaRPr lang="el-GR" sz="1200" dirty="0" smtClean="0">
                        <a:solidFill>
                          <a:schemeClr val="tx1"/>
                        </a:solidFill>
                      </a:endParaRPr>
                    </a:p>
                  </a:txBody>
                  <a:tcPr marL="91443" marR="91443" marT="45704" marB="45704"/>
                </a:tc>
              </a:tr>
              <a:tr h="288000">
                <a:tc>
                  <a:txBody>
                    <a:bodyPr/>
                    <a:lstStyle/>
                    <a:p>
                      <a:pPr algn="ctr"/>
                      <a:r>
                        <a:rPr lang="el-GR" sz="1200" b="1" dirty="0" smtClean="0">
                          <a:solidFill>
                            <a:schemeClr val="tx1"/>
                          </a:solidFill>
                        </a:rPr>
                        <a:t>5/7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Προηγμένοι Επιστ. </a:t>
                      </a:r>
                      <a:r>
                        <a:rPr kumimoji="0" lang="el-GR" sz="1200" b="1" kern="1200" dirty="0" err="1" smtClean="0">
                          <a:solidFill>
                            <a:schemeClr val="dk1"/>
                          </a:solidFill>
                          <a:latin typeface="+mn-lt"/>
                          <a:ea typeface="+mn-ea"/>
                          <a:cs typeface="+mn-cs"/>
                        </a:rPr>
                        <a:t>Υπολογ</a:t>
                      </a:r>
                      <a:r>
                        <a:rPr kumimoji="0" lang="el-GR" sz="1200" b="1" kern="1200" dirty="0" smtClean="0">
                          <a:solidFill>
                            <a:schemeClr val="dk1"/>
                          </a:solidFill>
                          <a:latin typeface="+mn-lt"/>
                          <a:ea typeface="+mn-ea"/>
                          <a:cs typeface="+mn-cs"/>
                        </a:rPr>
                        <a:t>.</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strike="sngStrike" kern="1200" dirty="0" err="1" smtClean="0">
                          <a:solidFill>
                            <a:schemeClr val="bg1">
                              <a:lumMod val="65000"/>
                            </a:schemeClr>
                          </a:solidFill>
                          <a:latin typeface="+mn-lt"/>
                          <a:ea typeface="+mn-ea"/>
                          <a:cs typeface="+mn-cs"/>
                        </a:rPr>
                        <a:t>Ηλεκτρονική</a:t>
                      </a:r>
                      <a:r>
                        <a:rPr kumimoji="0" lang="en-US" sz="1200" b="1" strike="sngStrike" kern="1200" dirty="0" smtClean="0">
                          <a:solidFill>
                            <a:schemeClr val="bg1">
                              <a:lumMod val="65000"/>
                            </a:schemeClr>
                          </a:solidFill>
                          <a:latin typeface="+mn-lt"/>
                          <a:ea typeface="+mn-ea"/>
                          <a:cs typeface="+mn-cs"/>
                        </a:rPr>
                        <a:t> </a:t>
                      </a:r>
                      <a:r>
                        <a:rPr kumimoji="0" lang="en-US" sz="1200" b="1" strike="sngStrike" kern="1200" dirty="0" err="1" smtClean="0">
                          <a:solidFill>
                            <a:schemeClr val="bg1">
                              <a:lumMod val="65000"/>
                            </a:schemeClr>
                          </a:solidFill>
                          <a:latin typeface="+mn-lt"/>
                          <a:ea typeface="+mn-ea"/>
                          <a:cs typeface="+mn-cs"/>
                        </a:rPr>
                        <a:t>Διακυβέρνηση</a:t>
                      </a:r>
                      <a:endParaRPr kumimoji="0" lang="el-GR" sz="1200" b="1" strike="sngStrike" kern="1200" dirty="0" smtClean="0">
                        <a:solidFill>
                          <a:schemeClr val="bg1">
                            <a:lumMod val="65000"/>
                          </a:schemeClr>
                        </a:solidFill>
                        <a:latin typeface="+mn-lt"/>
                        <a:ea typeface="+mn-ea"/>
                        <a:cs typeface="+mn-cs"/>
                      </a:endParaRPr>
                    </a:p>
                  </a:txBody>
                  <a:tcPr marT="45727" marB="45727"/>
                </a:tc>
                <a:tc>
                  <a:txBody>
                    <a:bodyPr/>
                    <a:lstStyle/>
                    <a:p>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9" marB="45709"/>
                </a:tc>
                <a:tc>
                  <a:txBody>
                    <a:bodyPr/>
                    <a:lstStyle/>
                    <a:p>
                      <a:endParaRPr lang="el-GR" dirty="0"/>
                    </a:p>
                  </a:txBody>
                  <a:tcPr marL="91443" marR="91443" marT="45704" marB="45704"/>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Θεωρία Αριθμών</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Υπολογιστική Γεωμετρία</a:t>
                      </a: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 Εξόρυξης Δεδομένων</a:t>
                      </a:r>
                      <a:endParaRPr lang="el-GR" sz="1200" dirty="0" smtClean="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Επεξεργασία Εικόνας</a:t>
                      </a:r>
                    </a:p>
                  </a:txBody>
                  <a:tcPr marL="91443" marR="91443"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Εργαστήριο Ηλεκτρονικής</a:t>
                      </a:r>
                      <a:endParaRPr lang="el-GR" sz="1200" b="1" dirty="0" smtClean="0">
                        <a:solidFill>
                          <a:schemeClr val="tx1"/>
                        </a:solidFill>
                      </a:endParaRPr>
                    </a:p>
                  </a:txBody>
                  <a:tcPr marL="91443" marR="91443"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Επιστημονικοί</a:t>
                      </a:r>
                      <a:r>
                        <a:rPr lang="el-GR" sz="1200" b="1" baseline="0" dirty="0" smtClean="0"/>
                        <a:t> Υπολογισμοί </a:t>
                      </a:r>
                      <a:endParaRPr lang="el-GR" sz="1200" b="1" dirty="0" smtClean="0"/>
                    </a:p>
                  </a:txBody>
                  <a:tcPr marL="91443" marR="91443" marT="45709" marB="45709"/>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Παράλληλοι Αλγόριθμοι</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a:t>
                      </a:r>
                      <a:r>
                        <a:rPr lang="el-GR" sz="1200" b="1" baseline="0" dirty="0" smtClean="0"/>
                        <a:t> </a:t>
                      </a:r>
                      <a:r>
                        <a:rPr lang="el-GR" sz="1200" b="1" dirty="0" smtClean="0"/>
                        <a:t>Ομιλίας και Φυσικής Γλ.</a:t>
                      </a: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Λογικός </a:t>
                      </a:r>
                      <a:r>
                        <a:rPr lang="el-GR" sz="1200" b="1" i="0" dirty="0" err="1" smtClean="0">
                          <a:solidFill>
                            <a:schemeClr val="tx1"/>
                          </a:solidFill>
                        </a:rPr>
                        <a:t>Προγρ</a:t>
                      </a:r>
                      <a:r>
                        <a:rPr lang="el-GR" sz="1200" b="1" i="0" dirty="0" smtClean="0">
                          <a:solidFill>
                            <a:schemeClr val="tx1"/>
                          </a:solidFill>
                        </a:rPr>
                        <a:t>/</a:t>
                      </a:r>
                      <a:r>
                        <a:rPr lang="el-GR" sz="1200" b="1" i="0" dirty="0" err="1" smtClean="0">
                          <a:solidFill>
                            <a:schemeClr val="tx1"/>
                          </a:solidFill>
                        </a:rPr>
                        <a:t>σμος</a:t>
                      </a:r>
                      <a:endParaRPr lang="el-GR" sz="1200" b="1" i="0" dirty="0" smtClean="0">
                        <a:solidFill>
                          <a:schemeClr val="tx1"/>
                        </a:solidFill>
                      </a:endParaRPr>
                    </a:p>
                  </a:txBody>
                  <a:tcPr marT="45746" marB="457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Φωτονική</a:t>
                      </a:r>
                      <a:endParaRPr lang="el-GR" sz="1200" b="1" dirty="0" smtClean="0">
                        <a:solidFill>
                          <a:schemeClr val="tx1"/>
                        </a:solidFill>
                      </a:endParaRPr>
                    </a:p>
                  </a:txBody>
                  <a:tcPr marL="91443" marR="91443"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Προστασία </a:t>
                      </a:r>
                      <a:r>
                        <a:rPr lang="en-US" sz="1200" b="1" i="0" dirty="0" smtClean="0">
                          <a:solidFill>
                            <a:schemeClr val="tx1"/>
                          </a:solidFill>
                        </a:rPr>
                        <a:t> </a:t>
                      </a:r>
                      <a:r>
                        <a:rPr lang="el-GR" sz="1200" b="1" i="0" dirty="0" smtClean="0">
                          <a:solidFill>
                            <a:schemeClr val="tx1"/>
                          </a:solidFill>
                        </a:rPr>
                        <a:t>και</a:t>
                      </a:r>
                      <a:r>
                        <a:rPr lang="el-GR" sz="1200" b="1" i="0" baseline="0" dirty="0" smtClean="0">
                          <a:solidFill>
                            <a:schemeClr val="tx1"/>
                          </a:solidFill>
                        </a:rPr>
                        <a:t> </a:t>
                      </a:r>
                      <a:r>
                        <a:rPr lang="el-GR" sz="1200" b="1" i="0" dirty="0" smtClean="0">
                          <a:solidFill>
                            <a:schemeClr val="tx1"/>
                          </a:solidFill>
                        </a:rPr>
                        <a:t>Ασφάλεια ΥΣ</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 Εξόρυξης Δεδομένων</a:t>
                      </a:r>
                      <a:endParaRPr lang="el-GR" sz="1200" dirty="0" smtClean="0"/>
                    </a:p>
                  </a:txBody>
                  <a:tcPr marL="91443" marR="91443" marT="45724" marB="45724"/>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Γραμμική &amp; Μη Γραμμική </a:t>
                      </a:r>
                      <a:r>
                        <a:rPr lang="el-GR" sz="1200" b="1" strike="sngStrike" dirty="0" err="1" smtClean="0">
                          <a:solidFill>
                            <a:schemeClr val="bg1">
                              <a:lumMod val="65000"/>
                            </a:schemeClr>
                          </a:solidFill>
                        </a:rPr>
                        <a:t>Βελτ</a:t>
                      </a:r>
                      <a:r>
                        <a:rPr lang="el-GR" sz="1200" b="1" strike="sngStrike" dirty="0" smtClean="0">
                          <a:solidFill>
                            <a:schemeClr val="bg1">
                              <a:lumMod val="65000"/>
                            </a:schemeClr>
                          </a:solidFill>
                        </a:rPr>
                        <a:t>.</a:t>
                      </a:r>
                    </a:p>
                  </a:txBody>
                  <a:tcPr marL="91443" marR="91443" marT="45705" marB="45705"/>
                </a:tc>
                <a:tc>
                  <a:txBody>
                    <a:bodyPr/>
                    <a:lstStyle/>
                    <a:p>
                      <a:endParaRPr lang="el-GR"/>
                    </a:p>
                  </a:txBody>
                  <a:tcPr marL="91443" marR="91443" marT="45708" marB="45708"/>
                </a:tc>
                <a:tc>
                  <a:txBody>
                    <a:bodyPr/>
                    <a:lstStyle/>
                    <a:p>
                      <a:endParaRPr lang="el-GR" sz="1200" b="1" i="0" dirty="0">
                        <a:solidFill>
                          <a:schemeClr val="tx1"/>
                        </a:solidFill>
                      </a:endParaRPr>
                    </a:p>
                  </a:txBody>
                  <a:tcPr marT="45723" marB="45723"/>
                </a:tc>
                <a:tc>
                  <a:txBody>
                    <a:bodyPr/>
                    <a:lstStyle/>
                    <a:p>
                      <a:endParaRPr lang="el-GR" dirty="0">
                        <a:solidFill>
                          <a:schemeClr val="tx1"/>
                        </a:solidFill>
                      </a:endParaRPr>
                    </a:p>
                  </a:txBody>
                  <a:tcPr marL="91443" marR="91443"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Φωτονική</a:t>
                      </a:r>
                      <a:endParaRPr lang="el-GR" sz="1200" b="1" dirty="0" smtClean="0">
                        <a:solidFill>
                          <a:schemeClr val="tx1"/>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Γραμμική &amp; Μη Γραμμική </a:t>
                      </a:r>
                      <a:r>
                        <a:rPr lang="el-GR" sz="1200" b="1" strike="sngStrike" dirty="0" err="1" smtClean="0">
                          <a:solidFill>
                            <a:schemeClr val="bg1">
                              <a:lumMod val="65000"/>
                            </a:schemeClr>
                          </a:solidFill>
                        </a:rPr>
                        <a:t>Βελτ</a:t>
                      </a:r>
                      <a:r>
                        <a:rPr lang="el-GR" sz="1200" b="1" strike="sngStrike" dirty="0" smtClean="0">
                          <a:solidFill>
                            <a:schemeClr val="bg1">
                              <a:lumMod val="65000"/>
                            </a:schemeClr>
                          </a:solidFill>
                        </a:rPr>
                        <a:t>.</a:t>
                      </a:r>
                    </a:p>
                  </a:txBody>
                  <a:tcPr marL="91443" marR="91443" marT="45704" marB="45704"/>
                </a:tc>
              </a:tr>
              <a:tr h="288000">
                <a:tc>
                  <a:txBody>
                    <a:bodyPr/>
                    <a:lstStyle/>
                    <a:p>
                      <a:pPr algn="ctr"/>
                      <a:r>
                        <a:rPr lang="el-GR" sz="1200" b="1" dirty="0" smtClean="0">
                          <a:solidFill>
                            <a:schemeClr val="tx1"/>
                          </a:solidFill>
                        </a:rPr>
                        <a:t>6/8</a:t>
                      </a:r>
                    </a:p>
                  </a:txBody>
                  <a:tcPr marL="91443" marR="91443" marT="45705" marB="45705"/>
                </a:tc>
                <a:tc>
                  <a:txBody>
                    <a:bodyPr/>
                    <a:lstStyle/>
                    <a:p>
                      <a:endParaRPr lang="el-GR" dirty="0"/>
                    </a:p>
                  </a:txBody>
                  <a:tcPr marL="91443" marR="91443" marT="45705" marB="45705"/>
                </a:tc>
                <a:tc>
                  <a:txBody>
                    <a:bodyPr/>
                    <a:lstStyle/>
                    <a:p>
                      <a:endParaRPr lang="el-GR" dirty="0"/>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dirty="0" smtClean="0">
                        <a:solidFill>
                          <a:schemeClr val="tx1"/>
                        </a:solidFill>
                      </a:endParaRPr>
                    </a:p>
                  </a:txBody>
                  <a:tcPr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4" marB="45704"/>
                </a:tc>
                <a:tc>
                  <a:txBody>
                    <a:bodyPr/>
                    <a:lstStyle/>
                    <a:p>
                      <a:endParaRPr lang="el-GR" dirty="0"/>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4" marB="45704"/>
                </a:tc>
              </a:tr>
            </a:tbl>
          </a:graphicData>
        </a:graphic>
      </p:graphicFrame>
      <p:sp>
        <p:nvSpPr>
          <p:cNvPr id="5" name="TextBox 4"/>
          <p:cNvSpPr txBox="1"/>
          <p:nvPr/>
        </p:nvSpPr>
        <p:spPr>
          <a:xfrm>
            <a:off x="228600" y="6320135"/>
            <a:ext cx="8641981" cy="461665"/>
          </a:xfrm>
          <a:prstGeom prst="rect">
            <a:avLst/>
          </a:prstGeom>
          <a:noFill/>
        </p:spPr>
        <p:txBody>
          <a:bodyPr wrap="none" rtlCol="0">
            <a:spAutoFit/>
          </a:bodyPr>
          <a:lstStyle/>
          <a:p>
            <a:pPr algn="ctr"/>
            <a:r>
              <a:rPr lang="el-GR" sz="1200" b="1" dirty="0" smtClean="0">
                <a:latin typeface="+mn-lt"/>
              </a:rPr>
              <a:t>Τα μαθήματα «Διδακτική της Πληροφορικής», «Ιστορία της Πληροφορικής και των Τηλεπικοινωνιών» και «Καινοτομία </a:t>
            </a:r>
          </a:p>
          <a:p>
            <a:pPr algn="ctr"/>
            <a:r>
              <a:rPr lang="el-GR" sz="1200" b="1" dirty="0" smtClean="0">
                <a:latin typeface="+mn-lt"/>
              </a:rPr>
              <a:t>και Επιχειρηματικότητα» είναι ανεξάρτητα κατευθύνσεων και ειδικεύσεων. Λαμβάνονται και ως ελεύθερα μαθήματα.</a:t>
            </a:r>
            <a:endParaRPr lang="el-GR" sz="1200" b="1" dirty="0">
              <a:latin typeface="+mn-lt"/>
            </a:endParaRPr>
          </a:p>
        </p:txBody>
      </p:sp>
      <p:cxnSp>
        <p:nvCxnSpPr>
          <p:cNvPr id="6" name="Straight Connector 5"/>
          <p:cNvCxnSpPr/>
          <p:nvPr/>
        </p:nvCxnSpPr>
        <p:spPr>
          <a:xfrm>
            <a:off x="228600" y="4419600"/>
            <a:ext cx="876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13315"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6"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13317"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8"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a:t>
            </a:r>
            <a:r>
              <a:rPr lang="el-GR" sz="2400" dirty="0" smtClean="0">
                <a:solidFill>
                  <a:schemeClr val="tx2"/>
                </a:solidFill>
              </a:rPr>
              <a:t>8</a:t>
            </a:r>
            <a:r>
              <a:rPr lang="en-US" sz="2400" dirty="0" smtClean="0">
                <a:solidFill>
                  <a:schemeClr val="tx2"/>
                </a:solidFill>
              </a:rPr>
              <a:t>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41</a:t>
            </a:r>
            <a:r>
              <a:rPr lang="en-US" sz="2400" b="1" dirty="0" smtClean="0">
                <a:solidFill>
                  <a:schemeClr val="tx2"/>
                </a:solidFill>
              </a:rPr>
              <a:t> </a:t>
            </a:r>
            <a:endParaRPr lang="el-GR" sz="2400" dirty="0">
              <a:solidFill>
                <a:schemeClr val="tx2"/>
              </a:solidFill>
            </a:endParaRPr>
          </a:p>
        </p:txBody>
      </p:sp>
      <p:sp>
        <p:nvSpPr>
          <p:cNvPr id="13319"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20"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13321"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3322"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3"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4"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325"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26"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3327"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8"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3329"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0"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3331"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2"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13333"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4"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35"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36"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7"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8"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39"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6"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41"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42"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43"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40"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1"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2"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9254"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13348"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49"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0"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1"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2"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3"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54"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5"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6"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57"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8"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9"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60"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1"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71"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2"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3" name="Rectangle 72"/>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4"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66"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7"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8"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9"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70"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8392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+ 10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a:t>
            </a:r>
            <a:r>
              <a:rPr lang="en-US" sz="2400" b="1" dirty="0" smtClean="0">
                <a:solidFill>
                  <a:schemeClr val="tx2"/>
                </a:solidFill>
              </a:rPr>
              <a:t>3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85"/>
          <p:cNvSpPr>
            <a:spLocks noChangeArrowheads="1"/>
          </p:cNvSpPr>
          <p:nvPr/>
        </p:nvSpPr>
        <p:spPr bwMode="auto">
          <a:xfrm>
            <a:off x="48768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4" name="Rectangle 85"/>
          <p:cNvSpPr>
            <a:spLocks noChangeArrowheads="1"/>
          </p:cNvSpPr>
          <p:nvPr/>
        </p:nvSpPr>
        <p:spPr bwMode="auto">
          <a:xfrm>
            <a:off x="58674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5" name="Rectangle 85"/>
          <p:cNvSpPr>
            <a:spLocks noChangeArrowheads="1"/>
          </p:cNvSpPr>
          <p:nvPr/>
        </p:nvSpPr>
        <p:spPr bwMode="auto">
          <a:xfrm>
            <a:off x="68580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6" name="Rectangle 85"/>
          <p:cNvSpPr>
            <a:spLocks noChangeArrowheads="1"/>
          </p:cNvSpPr>
          <p:nvPr/>
        </p:nvSpPr>
        <p:spPr bwMode="auto">
          <a:xfrm>
            <a:off x="48768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7" name="Rectangle 85"/>
          <p:cNvSpPr>
            <a:spLocks noChangeArrowheads="1"/>
          </p:cNvSpPr>
          <p:nvPr/>
        </p:nvSpPr>
        <p:spPr bwMode="auto">
          <a:xfrm>
            <a:off x="58674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8" name="Rectangle 85"/>
          <p:cNvSpPr>
            <a:spLocks noChangeArrowheads="1"/>
          </p:cNvSpPr>
          <p:nvPr/>
        </p:nvSpPr>
        <p:spPr bwMode="auto">
          <a:xfrm>
            <a:off x="68580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52400" y="76200"/>
            <a:ext cx="8458200" cy="6858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Πολιτική Προαιρετικών Εργαστηρίων</a:t>
            </a:r>
          </a:p>
        </p:txBody>
      </p:sp>
      <p:sp>
        <p:nvSpPr>
          <p:cNvPr id="10" name="Content Placeholder 7"/>
          <p:cNvSpPr>
            <a:spLocks noGrp="1"/>
          </p:cNvSpPr>
          <p:nvPr>
            <p:ph idx="1"/>
          </p:nvPr>
        </p:nvSpPr>
        <p:spPr>
          <a:xfrm>
            <a:off x="457200" y="914400"/>
            <a:ext cx="8229600" cy="5562600"/>
          </a:xfrm>
        </p:spPr>
        <p:txBody>
          <a:bodyPr/>
          <a:lstStyle/>
          <a:p>
            <a:r>
              <a:rPr lang="el-GR" sz="2000" dirty="0" smtClean="0"/>
              <a:t>Τα πρώτα δύο χρόνια οι φοιτητές διδάσκονται 3 νέα αυτοτελή προαιρετικά εργαστήρια, τα οποία ξεχωρίζουν από τα αντίστοιχα μαθήματα έτσι, ώστε αφ’ ενός να παρέχεται καλλίτερη ποιότητα εκπαίδευσης και  αφ’ ετέρου να αφορούν πλέον μόνο τους ενδιαφερόμενους φοιτητές</a:t>
            </a:r>
          </a:p>
          <a:p>
            <a:r>
              <a:rPr lang="el-GR" sz="2000" dirty="0"/>
              <a:t>Οι φοιτητές που δεν επιθυμούν να λάβουν αυτά τα εργαστήρια </a:t>
            </a:r>
            <a:r>
              <a:rPr lang="en-US" sz="2000" dirty="0" smtClean="0"/>
              <a:t/>
            </a:r>
            <a:br>
              <a:rPr lang="en-US" sz="2000" dirty="0" smtClean="0"/>
            </a:br>
            <a:r>
              <a:rPr lang="el-GR" sz="2000" dirty="0" smtClean="0"/>
              <a:t>θα </a:t>
            </a:r>
            <a:r>
              <a:rPr lang="el-GR" sz="2000" dirty="0"/>
              <a:t>πρέπει να μην τα δηλώσουν και να πάρουν άλλα μαθήματα επιλογής (ΕΥΜ, ΠΜ Β ή Ε), ώστε να συμπληρώσουν τα ECTS, </a:t>
            </a:r>
            <a:r>
              <a:rPr lang="en-US" sz="2000" dirty="0" smtClean="0"/>
              <a:t/>
            </a:r>
            <a:br>
              <a:rPr lang="en-US" sz="2000" dirty="0" smtClean="0"/>
            </a:br>
            <a:r>
              <a:rPr lang="el-GR" sz="2000" dirty="0" smtClean="0"/>
              <a:t>που </a:t>
            </a:r>
            <a:r>
              <a:rPr lang="el-GR" sz="2000" dirty="0"/>
              <a:t>θα τους λείπουν για τη λήψη πτυχίου.</a:t>
            </a:r>
            <a:endParaRPr lang="el-GR"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+ 9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0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n-US" sz="2400" b="1" dirty="0" smtClean="0">
                <a:solidFill>
                  <a:schemeClr val="tx2"/>
                </a:solidFill>
              </a:rPr>
              <a:t>39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dirty="0"/>
              <a:t>ΠΕ ή ΠΑ/</a:t>
            </a:r>
            <a:r>
              <a:rPr lang="en-US" dirty="0"/>
              <a:t>8</a:t>
            </a:r>
            <a:endParaRPr lang="el-GR" dirty="0"/>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3"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4"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5" name="Rectangle 54"/>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6"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79"/>
          <p:cNvSpPr>
            <a:spLocks noChangeArrowheads="1"/>
          </p:cNvSpPr>
          <p:nvPr/>
        </p:nvSpPr>
        <p:spPr bwMode="auto">
          <a:xfrm>
            <a:off x="7621588" y="5181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64" name="Multiply 63"/>
          <p:cNvSpPr/>
          <p:nvPr/>
        </p:nvSpPr>
        <p:spPr>
          <a:xfrm>
            <a:off x="6705600" y="12954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5" name="Multiply 64"/>
          <p:cNvSpPr/>
          <p:nvPr/>
        </p:nvSpPr>
        <p:spPr>
          <a:xfrm>
            <a:off x="6705600" y="26670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6" name="Multiply 65"/>
          <p:cNvSpPr/>
          <p:nvPr/>
        </p:nvSpPr>
        <p:spPr>
          <a:xfrm>
            <a:off x="6705600" y="33528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Plus 66"/>
          <p:cNvSpPr/>
          <p:nvPr/>
        </p:nvSpPr>
        <p:spPr>
          <a:xfrm>
            <a:off x="7315200" y="5257800"/>
            <a:ext cx="3048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1"/>
          <p:cNvSpPr>
            <a:spLocks noChangeArrowheads="1"/>
          </p:cNvSpPr>
          <p:nvPr/>
        </p:nvSpPr>
        <p:spPr bwMode="auto">
          <a:xfrm>
            <a:off x="3124200" y="6030912"/>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7" name="Rectangle 37"/>
          <p:cNvSpPr>
            <a:spLocks noChangeArrowheads="1"/>
          </p:cNvSpPr>
          <p:nvPr/>
        </p:nvSpPr>
        <p:spPr bwMode="auto">
          <a:xfrm>
            <a:off x="762000" y="5345112"/>
            <a:ext cx="2209800" cy="457200"/>
          </a:xfrm>
          <a:prstGeom prst="rect">
            <a:avLst/>
          </a:prstGeom>
          <a:solidFill>
            <a:srgbClr val="99FFCC"/>
          </a:solidFill>
          <a:ln w="9525">
            <a:solidFill>
              <a:schemeClr val="tx1"/>
            </a:solidFill>
            <a:miter lim="800000"/>
            <a:headEnd/>
            <a:tailEnd/>
          </a:ln>
        </p:spPr>
        <p:txBody>
          <a:bodyPr wrap="none" anchor="ctr"/>
          <a:lstStyle/>
          <a:p>
            <a:pPr algn="ctr"/>
            <a:r>
              <a:rPr lang="el-GR"/>
              <a:t>ΠΕ1/</a:t>
            </a:r>
            <a:r>
              <a:rPr lang="en-US"/>
              <a:t>10</a:t>
            </a:r>
            <a:endParaRPr lang="el-GR"/>
          </a:p>
        </p:txBody>
      </p:sp>
      <p:sp>
        <p:nvSpPr>
          <p:cNvPr id="15429" name="Rectangle 39"/>
          <p:cNvSpPr>
            <a:spLocks noChangeArrowheads="1"/>
          </p:cNvSpPr>
          <p:nvPr/>
        </p:nvSpPr>
        <p:spPr bwMode="auto">
          <a:xfrm>
            <a:off x="762000" y="6030912"/>
            <a:ext cx="2209800" cy="457200"/>
          </a:xfrm>
          <a:prstGeom prst="rect">
            <a:avLst/>
          </a:prstGeom>
          <a:solidFill>
            <a:srgbClr val="99FFCC"/>
          </a:solidFill>
          <a:ln w="9525">
            <a:solidFill>
              <a:schemeClr val="tx1"/>
            </a:solidFill>
            <a:miter lim="800000"/>
            <a:headEnd/>
            <a:tailEnd/>
          </a:ln>
        </p:spPr>
        <p:txBody>
          <a:bodyPr wrap="none" anchor="ctr"/>
          <a:lstStyle/>
          <a:p>
            <a:pPr algn="ctr"/>
            <a:r>
              <a:rPr lang="el-GR"/>
              <a:t>ΠΕ2/</a:t>
            </a:r>
            <a:r>
              <a:rPr lang="en-US"/>
              <a:t>10</a:t>
            </a:r>
            <a:endParaRPr lang="el-GR"/>
          </a:p>
        </p:txBody>
      </p:sp>
      <p:sp>
        <p:nvSpPr>
          <p:cNvPr id="15364" name="Text Box 63"/>
          <p:cNvSpPr txBox="1">
            <a:spLocks noChangeArrowheads="1"/>
          </p:cNvSpPr>
          <p:nvPr/>
        </p:nvSpPr>
        <p:spPr bwMode="auto">
          <a:xfrm>
            <a:off x="7848600" y="5359400"/>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15365" name="Text Box 64"/>
          <p:cNvSpPr txBox="1">
            <a:spLocks noChangeArrowheads="1"/>
          </p:cNvSpPr>
          <p:nvPr/>
        </p:nvSpPr>
        <p:spPr bwMode="auto">
          <a:xfrm>
            <a:off x="7850190" y="6045200"/>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5366" name="Rectangle 68"/>
          <p:cNvSpPr>
            <a:spLocks noChangeArrowheads="1"/>
          </p:cNvSpPr>
          <p:nvPr/>
        </p:nvSpPr>
        <p:spPr bwMode="auto">
          <a:xfrm>
            <a:off x="609600" y="52689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67" name="Rectangle 69"/>
          <p:cNvSpPr>
            <a:spLocks noChangeArrowheads="1"/>
          </p:cNvSpPr>
          <p:nvPr/>
        </p:nvSpPr>
        <p:spPr bwMode="auto">
          <a:xfrm>
            <a:off x="609600" y="59547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275" name="Rectangle 85"/>
          <p:cNvSpPr>
            <a:spLocks noChangeArrowheads="1"/>
          </p:cNvSpPr>
          <p:nvPr/>
        </p:nvSpPr>
        <p:spPr bwMode="auto">
          <a:xfrm>
            <a:off x="5486400" y="5359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69" name="Text Box 63"/>
          <p:cNvSpPr txBox="1">
            <a:spLocks noChangeArrowheads="1"/>
          </p:cNvSpPr>
          <p:nvPr/>
        </p:nvSpPr>
        <p:spPr bwMode="auto">
          <a:xfrm>
            <a:off x="7848600" y="4673600"/>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15370" name="Rectangle 68"/>
          <p:cNvSpPr>
            <a:spLocks noChangeArrowheads="1"/>
          </p:cNvSpPr>
          <p:nvPr/>
        </p:nvSpPr>
        <p:spPr bwMode="auto">
          <a:xfrm>
            <a:off x="609600" y="45831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1" name="Rectangle 88"/>
          <p:cNvSpPr>
            <a:spLocks noChangeArrowheads="1"/>
          </p:cNvSpPr>
          <p:nvPr/>
        </p:nvSpPr>
        <p:spPr bwMode="auto">
          <a:xfrm>
            <a:off x="762000" y="4659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1279" name="Rectangle 85"/>
          <p:cNvSpPr>
            <a:spLocks noChangeArrowheads="1"/>
          </p:cNvSpPr>
          <p:nvPr/>
        </p:nvSpPr>
        <p:spPr bwMode="auto">
          <a:xfrm>
            <a:off x="29718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73" name="Text Box 63"/>
          <p:cNvSpPr txBox="1">
            <a:spLocks noChangeArrowheads="1"/>
          </p:cNvSpPr>
          <p:nvPr/>
        </p:nvSpPr>
        <p:spPr bwMode="auto">
          <a:xfrm>
            <a:off x="7848600" y="3987800"/>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15374" name="Rectangle 68"/>
          <p:cNvSpPr>
            <a:spLocks noChangeArrowheads="1"/>
          </p:cNvSpPr>
          <p:nvPr/>
        </p:nvSpPr>
        <p:spPr bwMode="auto">
          <a:xfrm>
            <a:off x="609600" y="38973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5" name="Rectangle 88"/>
          <p:cNvSpPr>
            <a:spLocks noChangeArrowheads="1"/>
          </p:cNvSpPr>
          <p:nvPr/>
        </p:nvSpPr>
        <p:spPr bwMode="auto">
          <a:xfrm>
            <a:off x="762000" y="39735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76" name="Text Box 63"/>
          <p:cNvSpPr txBox="1">
            <a:spLocks noChangeArrowheads="1"/>
          </p:cNvSpPr>
          <p:nvPr/>
        </p:nvSpPr>
        <p:spPr bwMode="auto">
          <a:xfrm>
            <a:off x="7848600" y="3302000"/>
            <a:ext cx="461986" cy="369332"/>
          </a:xfrm>
          <a:prstGeom prst="rect">
            <a:avLst/>
          </a:prstGeom>
          <a:noFill/>
          <a:ln w="9525">
            <a:noFill/>
            <a:miter lim="800000"/>
            <a:headEnd/>
            <a:tailEnd/>
          </a:ln>
        </p:spPr>
        <p:txBody>
          <a:bodyPr wrap="none">
            <a:spAutoFit/>
          </a:bodyPr>
          <a:lstStyle/>
          <a:p>
            <a:r>
              <a:rPr lang="el-GR"/>
              <a:t>4</a:t>
            </a:r>
            <a:r>
              <a:rPr lang="el-GR" baseline="30000"/>
              <a:t>ο</a:t>
            </a:r>
            <a:r>
              <a:rPr lang="el-GR"/>
              <a:t> </a:t>
            </a:r>
          </a:p>
        </p:txBody>
      </p:sp>
      <p:sp>
        <p:nvSpPr>
          <p:cNvPr id="15377" name="Rectangle 68"/>
          <p:cNvSpPr>
            <a:spLocks noChangeArrowheads="1"/>
          </p:cNvSpPr>
          <p:nvPr/>
        </p:nvSpPr>
        <p:spPr bwMode="auto">
          <a:xfrm>
            <a:off x="609600" y="32115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8" name="Text Box 63"/>
          <p:cNvSpPr txBox="1">
            <a:spLocks noChangeArrowheads="1"/>
          </p:cNvSpPr>
          <p:nvPr/>
        </p:nvSpPr>
        <p:spPr bwMode="auto">
          <a:xfrm>
            <a:off x="7848600" y="2616200"/>
            <a:ext cx="461986" cy="369332"/>
          </a:xfrm>
          <a:prstGeom prst="rect">
            <a:avLst/>
          </a:prstGeom>
          <a:noFill/>
          <a:ln w="9525">
            <a:noFill/>
            <a:miter lim="800000"/>
            <a:headEnd/>
            <a:tailEnd/>
          </a:ln>
        </p:spPr>
        <p:txBody>
          <a:bodyPr wrap="none">
            <a:spAutoFit/>
          </a:bodyPr>
          <a:lstStyle/>
          <a:p>
            <a:r>
              <a:rPr lang="el-GR"/>
              <a:t>3</a:t>
            </a:r>
            <a:r>
              <a:rPr lang="el-GR" baseline="30000"/>
              <a:t>ο</a:t>
            </a:r>
            <a:r>
              <a:rPr lang="el-GR"/>
              <a:t> </a:t>
            </a:r>
          </a:p>
        </p:txBody>
      </p:sp>
      <p:sp>
        <p:nvSpPr>
          <p:cNvPr id="15379" name="Rectangle 68"/>
          <p:cNvSpPr>
            <a:spLocks noChangeArrowheads="1"/>
          </p:cNvSpPr>
          <p:nvPr/>
        </p:nvSpPr>
        <p:spPr bwMode="auto">
          <a:xfrm>
            <a:off x="609600" y="25257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0" name="Rectangle 85"/>
          <p:cNvSpPr>
            <a:spLocks noChangeArrowheads="1"/>
          </p:cNvSpPr>
          <p:nvPr/>
        </p:nvSpPr>
        <p:spPr bwMode="auto">
          <a:xfrm>
            <a:off x="7315200" y="29829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381" name="Text Box 63"/>
          <p:cNvSpPr txBox="1">
            <a:spLocks noChangeArrowheads="1"/>
          </p:cNvSpPr>
          <p:nvPr/>
        </p:nvSpPr>
        <p:spPr bwMode="auto">
          <a:xfrm>
            <a:off x="7847014" y="1930400"/>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5382" name="Rectangle 68"/>
          <p:cNvSpPr>
            <a:spLocks noChangeArrowheads="1"/>
          </p:cNvSpPr>
          <p:nvPr/>
        </p:nvSpPr>
        <p:spPr bwMode="auto">
          <a:xfrm>
            <a:off x="608013" y="18399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3" name="Rectangle 85"/>
          <p:cNvSpPr>
            <a:spLocks noChangeArrowheads="1"/>
          </p:cNvSpPr>
          <p:nvPr/>
        </p:nvSpPr>
        <p:spPr bwMode="auto">
          <a:xfrm>
            <a:off x="7313613" y="19161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384" name="Text Box 63"/>
          <p:cNvSpPr txBox="1">
            <a:spLocks noChangeArrowheads="1"/>
          </p:cNvSpPr>
          <p:nvPr/>
        </p:nvSpPr>
        <p:spPr bwMode="auto">
          <a:xfrm>
            <a:off x="7848600" y="1244600"/>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5385" name="Rectangle 68"/>
          <p:cNvSpPr>
            <a:spLocks noChangeArrowheads="1"/>
          </p:cNvSpPr>
          <p:nvPr/>
        </p:nvSpPr>
        <p:spPr bwMode="auto">
          <a:xfrm>
            <a:off x="609600" y="11541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6" name="Rectangle 88"/>
          <p:cNvSpPr>
            <a:spLocks noChangeArrowheads="1"/>
          </p:cNvSpPr>
          <p:nvPr/>
        </p:nvSpPr>
        <p:spPr bwMode="auto">
          <a:xfrm>
            <a:off x="46482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87" name="Rectangle 88"/>
          <p:cNvSpPr>
            <a:spLocks noChangeArrowheads="1"/>
          </p:cNvSpPr>
          <p:nvPr/>
        </p:nvSpPr>
        <p:spPr bwMode="auto">
          <a:xfrm>
            <a:off x="59436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1295" name="Rectangle 85"/>
          <p:cNvSpPr>
            <a:spLocks noChangeArrowheads="1"/>
          </p:cNvSpPr>
          <p:nvPr/>
        </p:nvSpPr>
        <p:spPr bwMode="auto">
          <a:xfrm>
            <a:off x="6324600" y="53451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6" name="Rectangle 85"/>
          <p:cNvSpPr>
            <a:spLocks noChangeArrowheads="1"/>
          </p:cNvSpPr>
          <p:nvPr/>
        </p:nvSpPr>
        <p:spPr bwMode="auto">
          <a:xfrm>
            <a:off x="5486400" y="60309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7" name="Rectangle 85"/>
          <p:cNvSpPr>
            <a:spLocks noChangeArrowheads="1"/>
          </p:cNvSpPr>
          <p:nvPr/>
        </p:nvSpPr>
        <p:spPr bwMode="auto">
          <a:xfrm>
            <a:off x="38100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8" name="Rectangle 85"/>
          <p:cNvSpPr>
            <a:spLocks noChangeArrowheads="1"/>
          </p:cNvSpPr>
          <p:nvPr/>
        </p:nvSpPr>
        <p:spPr bwMode="auto">
          <a:xfrm>
            <a:off x="46482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9" name="Rectangle 85"/>
          <p:cNvSpPr>
            <a:spLocks noChangeArrowheads="1"/>
          </p:cNvSpPr>
          <p:nvPr/>
        </p:nvSpPr>
        <p:spPr bwMode="auto">
          <a:xfrm>
            <a:off x="46482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00" name="Rectangle 85"/>
          <p:cNvSpPr>
            <a:spLocks noChangeArrowheads="1"/>
          </p:cNvSpPr>
          <p:nvPr/>
        </p:nvSpPr>
        <p:spPr bwMode="auto">
          <a:xfrm>
            <a:off x="54864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01" name="Rectangle 85"/>
          <p:cNvSpPr>
            <a:spLocks noChangeArrowheads="1"/>
          </p:cNvSpPr>
          <p:nvPr/>
        </p:nvSpPr>
        <p:spPr bwMode="auto">
          <a:xfrm>
            <a:off x="63246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96" name="Rectangle 88"/>
          <p:cNvSpPr>
            <a:spLocks noChangeArrowheads="1"/>
          </p:cNvSpPr>
          <p:nvPr/>
        </p:nvSpPr>
        <p:spPr bwMode="auto">
          <a:xfrm>
            <a:off x="20574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7" name="Rectangle 88"/>
          <p:cNvSpPr>
            <a:spLocks noChangeArrowheads="1"/>
          </p:cNvSpPr>
          <p:nvPr/>
        </p:nvSpPr>
        <p:spPr bwMode="auto">
          <a:xfrm>
            <a:off x="33528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8" name="Rectangle 88"/>
          <p:cNvSpPr>
            <a:spLocks noChangeArrowheads="1"/>
          </p:cNvSpPr>
          <p:nvPr/>
        </p:nvSpPr>
        <p:spPr bwMode="auto">
          <a:xfrm>
            <a:off x="7620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9" name="Rectangle 88"/>
          <p:cNvSpPr>
            <a:spLocks noChangeArrowheads="1"/>
          </p:cNvSpPr>
          <p:nvPr/>
        </p:nvSpPr>
        <p:spPr bwMode="auto">
          <a:xfrm>
            <a:off x="46482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0" name="Rectangle 88"/>
          <p:cNvSpPr>
            <a:spLocks noChangeArrowheads="1"/>
          </p:cNvSpPr>
          <p:nvPr/>
        </p:nvSpPr>
        <p:spPr bwMode="auto">
          <a:xfrm>
            <a:off x="20574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1" name="Rectangle 88"/>
          <p:cNvSpPr>
            <a:spLocks noChangeArrowheads="1"/>
          </p:cNvSpPr>
          <p:nvPr/>
        </p:nvSpPr>
        <p:spPr bwMode="auto">
          <a:xfrm>
            <a:off x="33528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2" name="Rectangle 88"/>
          <p:cNvSpPr>
            <a:spLocks noChangeArrowheads="1"/>
          </p:cNvSpPr>
          <p:nvPr/>
        </p:nvSpPr>
        <p:spPr bwMode="auto">
          <a:xfrm>
            <a:off x="7620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3" name="Rectangle 88"/>
          <p:cNvSpPr>
            <a:spLocks noChangeArrowheads="1"/>
          </p:cNvSpPr>
          <p:nvPr/>
        </p:nvSpPr>
        <p:spPr bwMode="auto">
          <a:xfrm>
            <a:off x="46482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4" name="Rectangle 88"/>
          <p:cNvSpPr>
            <a:spLocks noChangeArrowheads="1"/>
          </p:cNvSpPr>
          <p:nvPr/>
        </p:nvSpPr>
        <p:spPr bwMode="auto">
          <a:xfrm>
            <a:off x="59436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5" name="Rectangle 88"/>
          <p:cNvSpPr>
            <a:spLocks noChangeArrowheads="1"/>
          </p:cNvSpPr>
          <p:nvPr/>
        </p:nvSpPr>
        <p:spPr bwMode="auto">
          <a:xfrm>
            <a:off x="20574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6" name="Rectangle 88"/>
          <p:cNvSpPr>
            <a:spLocks noChangeArrowheads="1"/>
          </p:cNvSpPr>
          <p:nvPr/>
        </p:nvSpPr>
        <p:spPr bwMode="auto">
          <a:xfrm>
            <a:off x="33528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7" name="Rectangle 88"/>
          <p:cNvSpPr>
            <a:spLocks noChangeArrowheads="1"/>
          </p:cNvSpPr>
          <p:nvPr/>
        </p:nvSpPr>
        <p:spPr bwMode="auto">
          <a:xfrm>
            <a:off x="7620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8" name="Rectangle 88"/>
          <p:cNvSpPr>
            <a:spLocks noChangeArrowheads="1"/>
          </p:cNvSpPr>
          <p:nvPr/>
        </p:nvSpPr>
        <p:spPr bwMode="auto">
          <a:xfrm>
            <a:off x="46482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9" name="Rectangle 88"/>
          <p:cNvSpPr>
            <a:spLocks noChangeArrowheads="1"/>
          </p:cNvSpPr>
          <p:nvPr/>
        </p:nvSpPr>
        <p:spPr bwMode="auto">
          <a:xfrm>
            <a:off x="59436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0" name="Rectangle 88"/>
          <p:cNvSpPr>
            <a:spLocks noChangeArrowheads="1"/>
          </p:cNvSpPr>
          <p:nvPr/>
        </p:nvSpPr>
        <p:spPr bwMode="auto">
          <a:xfrm>
            <a:off x="20574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1" name="Rectangle 88"/>
          <p:cNvSpPr>
            <a:spLocks noChangeArrowheads="1"/>
          </p:cNvSpPr>
          <p:nvPr/>
        </p:nvSpPr>
        <p:spPr bwMode="auto">
          <a:xfrm>
            <a:off x="33528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2" name="Rectangle 88"/>
          <p:cNvSpPr>
            <a:spLocks noChangeArrowheads="1"/>
          </p:cNvSpPr>
          <p:nvPr/>
        </p:nvSpPr>
        <p:spPr bwMode="auto">
          <a:xfrm>
            <a:off x="7620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3" name="Rectangle 88"/>
          <p:cNvSpPr>
            <a:spLocks noChangeArrowheads="1"/>
          </p:cNvSpPr>
          <p:nvPr/>
        </p:nvSpPr>
        <p:spPr bwMode="auto">
          <a:xfrm>
            <a:off x="2057400" y="39735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4" name="Rectangle 85"/>
          <p:cNvSpPr>
            <a:spLocks noChangeArrowheads="1"/>
          </p:cNvSpPr>
          <p:nvPr/>
        </p:nvSpPr>
        <p:spPr bwMode="auto">
          <a:xfrm>
            <a:off x="7315200" y="39735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1323" name="Rectangle 85"/>
          <p:cNvSpPr>
            <a:spLocks noChangeArrowheads="1"/>
          </p:cNvSpPr>
          <p:nvPr/>
        </p:nvSpPr>
        <p:spPr bwMode="auto">
          <a:xfrm>
            <a:off x="54864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24" name="Rectangle 85"/>
          <p:cNvSpPr>
            <a:spLocks noChangeArrowheads="1"/>
          </p:cNvSpPr>
          <p:nvPr/>
        </p:nvSpPr>
        <p:spPr bwMode="auto">
          <a:xfrm>
            <a:off x="63246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25" name="Rectangle 85"/>
          <p:cNvSpPr>
            <a:spLocks noChangeArrowheads="1"/>
          </p:cNvSpPr>
          <p:nvPr/>
        </p:nvSpPr>
        <p:spPr bwMode="auto">
          <a:xfrm>
            <a:off x="6324600" y="60309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418" name="Rectangle 85"/>
          <p:cNvSpPr>
            <a:spLocks noChangeArrowheads="1"/>
          </p:cNvSpPr>
          <p:nvPr/>
        </p:nvSpPr>
        <p:spPr bwMode="auto">
          <a:xfrm>
            <a:off x="7315200" y="46593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19" name="Rectangle 88"/>
          <p:cNvSpPr>
            <a:spLocks noChangeArrowheads="1"/>
          </p:cNvSpPr>
          <p:nvPr/>
        </p:nvSpPr>
        <p:spPr bwMode="auto">
          <a:xfrm>
            <a:off x="3124200" y="5345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/6</a:t>
            </a:r>
          </a:p>
        </p:txBody>
      </p:sp>
      <p:sp>
        <p:nvSpPr>
          <p:cNvPr id="15420" name="Rectangle 85"/>
          <p:cNvSpPr>
            <a:spLocks noChangeArrowheads="1"/>
          </p:cNvSpPr>
          <p:nvPr/>
        </p:nvSpPr>
        <p:spPr bwMode="auto">
          <a:xfrm>
            <a:off x="7315200" y="53451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21" name="Rectangle 85"/>
          <p:cNvSpPr>
            <a:spLocks noChangeArrowheads="1"/>
          </p:cNvSpPr>
          <p:nvPr/>
        </p:nvSpPr>
        <p:spPr bwMode="auto">
          <a:xfrm>
            <a:off x="7315200" y="60309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22" name="Rectangle 31"/>
          <p:cNvSpPr>
            <a:spLocks noChangeArrowheads="1"/>
          </p:cNvSpPr>
          <p:nvPr/>
        </p:nvSpPr>
        <p:spPr bwMode="auto">
          <a:xfrm>
            <a:off x="4648200" y="60452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3" name="Rectangle 31"/>
          <p:cNvSpPr>
            <a:spLocks noChangeArrowheads="1"/>
          </p:cNvSpPr>
          <p:nvPr/>
        </p:nvSpPr>
        <p:spPr bwMode="auto">
          <a:xfrm>
            <a:off x="3886200" y="6030912"/>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4" name="TextBox 67"/>
          <p:cNvSpPr txBox="1">
            <a:spLocks noChangeArrowheads="1"/>
          </p:cNvSpPr>
          <p:nvPr/>
        </p:nvSpPr>
        <p:spPr bwMode="auto">
          <a:xfrm>
            <a:off x="685802" y="6488112"/>
            <a:ext cx="5860643" cy="369332"/>
          </a:xfrm>
          <a:prstGeom prst="rect">
            <a:avLst/>
          </a:prstGeom>
          <a:noFill/>
          <a:ln w="9525">
            <a:noFill/>
            <a:miter lim="800000"/>
            <a:headEnd/>
            <a:tailEnd/>
          </a:ln>
        </p:spPr>
        <p:txBody>
          <a:bodyPr wrap="none">
            <a:spAutoFit/>
          </a:bodyPr>
          <a:lstStyle/>
          <a:p>
            <a:r>
              <a:rPr lang="el-GR" dirty="0"/>
              <a:t>* Δεν </a:t>
            </a:r>
            <a:r>
              <a:rPr lang="el-GR" dirty="0" smtClean="0"/>
              <a:t>αποτυπώνονται 6-12 ενσωματωμένα </a:t>
            </a:r>
            <a:r>
              <a:rPr lang="el-GR" dirty="0"/>
              <a:t>εργαστήρια </a:t>
            </a:r>
            <a:r>
              <a:rPr lang="el-GR" dirty="0" smtClean="0"/>
              <a:t>!</a:t>
            </a:r>
            <a:endParaRPr lang="el-GR" dirty="0"/>
          </a:p>
        </p:txBody>
      </p:sp>
      <p:sp>
        <p:nvSpPr>
          <p:cNvPr id="15425" name="Rectangle 79"/>
          <p:cNvSpPr>
            <a:spLocks noChangeArrowheads="1"/>
          </p:cNvSpPr>
          <p:nvPr/>
        </p:nvSpPr>
        <p:spPr bwMode="auto">
          <a:xfrm>
            <a:off x="3352800" y="3973512"/>
            <a:ext cx="1065213"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5426" name="Rectangle 88"/>
          <p:cNvSpPr>
            <a:spLocks noChangeArrowheads="1"/>
          </p:cNvSpPr>
          <p:nvPr/>
        </p:nvSpPr>
        <p:spPr bwMode="auto">
          <a:xfrm>
            <a:off x="4267200" y="5345112"/>
            <a:ext cx="10668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/6</a:t>
            </a:r>
          </a:p>
        </p:txBody>
      </p:sp>
      <p:sp>
        <p:nvSpPr>
          <p:cNvPr id="70" name="Rectangle 70"/>
          <p:cNvSpPr>
            <a:spLocks noChangeArrowheads="1"/>
          </p:cNvSpPr>
          <p:nvPr/>
        </p:nvSpPr>
        <p:spPr bwMode="auto">
          <a:xfrm>
            <a:off x="152400" y="6858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23 ΥΜ + 1 ΕΥΜ + 1 </a:t>
            </a:r>
            <a:r>
              <a:rPr lang="en-US" sz="2400" dirty="0" smtClean="0">
                <a:solidFill>
                  <a:schemeClr val="tx2"/>
                </a:solidFill>
              </a:rPr>
              <a:t>Pr + </a:t>
            </a:r>
            <a:r>
              <a:rPr lang="el-GR" sz="2400" dirty="0" smtClean="0">
                <a:solidFill>
                  <a:schemeClr val="tx2"/>
                </a:solidFill>
              </a:rPr>
              <a:t>12</a:t>
            </a:r>
            <a:r>
              <a:rPr lang="en-US" sz="2400" dirty="0" smtClean="0">
                <a:solidFill>
                  <a:schemeClr val="tx2"/>
                </a:solidFill>
              </a:rPr>
              <a:t>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+6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3</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48</a:t>
            </a:r>
            <a:r>
              <a:rPr lang="en-US" sz="2400" b="1" dirty="0" smtClean="0">
                <a:solidFill>
                  <a:schemeClr val="tx2"/>
                </a:solidFill>
              </a:rPr>
              <a:t> </a:t>
            </a:r>
            <a:endParaRPr lang="el-GR" sz="2400" dirty="0">
              <a:solidFill>
                <a:schemeClr val="tx2"/>
              </a:solidFill>
            </a:endParaRPr>
          </a:p>
        </p:txBody>
      </p:sp>
      <p:sp>
        <p:nvSpPr>
          <p:cNvPr id="71"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Διάρθρωση Μαθημάτων του Παλαιού ΠΠΣ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 xmlns:p14="http://schemas.microsoft.com/office/powerpoint/2010/main" val="2790995087"/>
              </p:ext>
            </p:extLst>
          </p:nvPr>
        </p:nvGraphicFramePr>
        <p:xfrm>
          <a:off x="381000" y="762001"/>
          <a:ext cx="8458200" cy="4389144"/>
        </p:xfrm>
        <a:graphic>
          <a:graphicData uri="http://schemas.openxmlformats.org/drawingml/2006/table">
            <a:tbl>
              <a:tblPr firstRow="1">
                <a:tableStyleId>{21E4AEA4-8DFA-4A89-87EB-49C32662AFE0}</a:tableStyleId>
              </a:tblPr>
              <a:tblGrid>
                <a:gridCol w="4267200"/>
                <a:gridCol w="1143000"/>
                <a:gridCol w="990600"/>
                <a:gridCol w="1066800"/>
                <a:gridCol w="990600"/>
              </a:tblGrid>
              <a:tr h="324000">
                <a:tc>
                  <a:txBody>
                    <a:bodyPr/>
                    <a:lstStyle/>
                    <a:p>
                      <a:pPr algn="ctr"/>
                      <a:r>
                        <a:rPr lang="el-GR" sz="1800" b="1" dirty="0" smtClean="0"/>
                        <a:t>Είδος μαθήματος</a:t>
                      </a:r>
                      <a:endParaRPr lang="el-GR" sz="1800" b="1" dirty="0"/>
                    </a:p>
                  </a:txBody>
                  <a:tcPr marT="45721" marB="45721"/>
                </a:tc>
                <a:tc gridSpan="2">
                  <a:txBody>
                    <a:bodyPr/>
                    <a:lstStyle/>
                    <a:p>
                      <a:pPr algn="ctr"/>
                      <a:r>
                        <a:rPr lang="el-GR" sz="1800" b="1" dirty="0" smtClean="0"/>
                        <a:t>Παλαιό</a:t>
                      </a:r>
                      <a:r>
                        <a:rPr lang="el-GR" sz="1800" b="1" baseline="0" dirty="0" smtClean="0"/>
                        <a:t> </a:t>
                      </a:r>
                      <a:r>
                        <a:rPr lang="el-GR" sz="1800" b="1" dirty="0" smtClean="0"/>
                        <a:t>ΠΠΣ</a:t>
                      </a:r>
                      <a:endParaRPr lang="el-GR" sz="1800" b="1" dirty="0"/>
                    </a:p>
                  </a:txBody>
                  <a:tcPr marT="45721" marB="45721"/>
                </a:tc>
                <a:tc hMerge="1">
                  <a:txBody>
                    <a:bodyPr/>
                    <a:lstStyle/>
                    <a:p>
                      <a:pPr algn="ctr"/>
                      <a:endParaRPr lang="el-GR" sz="1800" dirty="0"/>
                    </a:p>
                  </a:txBody>
                  <a:tcPr marT="45727" marB="45727">
                    <a:solidFill>
                      <a:srgbClr val="0066FF"/>
                    </a:solidFill>
                  </a:tcPr>
                </a:tc>
                <a:tc gridSpan="2">
                  <a:txBody>
                    <a:bodyPr/>
                    <a:lstStyle/>
                    <a:p>
                      <a:pPr algn="ctr"/>
                      <a:r>
                        <a:rPr lang="el-GR" sz="1800" b="1" dirty="0" smtClean="0"/>
                        <a:t>Νέο ΠΠΣ</a:t>
                      </a:r>
                      <a:endParaRPr lang="el-GR" sz="1800" b="1" dirty="0"/>
                    </a:p>
                  </a:txBody>
                  <a:tcPr marT="45721" marB="45721"/>
                </a:tc>
                <a:tc hMerge="1">
                  <a:txBody>
                    <a:bodyPr/>
                    <a:lstStyle/>
                    <a:p>
                      <a:pPr algn="ctr"/>
                      <a:endParaRPr lang="el-GR" sz="1800" dirty="0"/>
                    </a:p>
                  </a:txBody>
                  <a:tcPr marT="45727" marB="45727">
                    <a:solidFill>
                      <a:srgbClr val="0066FF"/>
                    </a:solidFill>
                  </a:tcPr>
                </a:tc>
              </a:tr>
              <a:tr h="324000">
                <a:tc>
                  <a:txBody>
                    <a:bodyPr/>
                    <a:lstStyle/>
                    <a:p>
                      <a:pPr algn="ctr"/>
                      <a:endParaRPr lang="el-GR" sz="1800" b="1" dirty="0"/>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r>
              <a:tr h="324000">
                <a:tc>
                  <a:txBody>
                    <a:bodyPr/>
                    <a:lstStyle/>
                    <a:p>
                      <a:r>
                        <a:rPr lang="el-GR" sz="1800" b="1" dirty="0" smtClean="0"/>
                        <a:t>Υποχρεωτικά Μαθήματα</a:t>
                      </a:r>
                      <a:endParaRPr lang="el-GR" sz="1800" b="1" dirty="0"/>
                    </a:p>
                  </a:txBody>
                  <a:tcPr marT="45721" marB="45721"/>
                </a:tc>
                <a:tc>
                  <a:txBody>
                    <a:bodyPr/>
                    <a:lstStyle/>
                    <a:p>
                      <a:pPr algn="ctr"/>
                      <a:r>
                        <a:rPr lang="el-GR" sz="1800" b="1" dirty="0" smtClean="0"/>
                        <a:t>23</a:t>
                      </a:r>
                      <a:endParaRPr lang="el-GR" sz="1800" b="1" dirty="0"/>
                    </a:p>
                  </a:txBody>
                  <a:tcPr marT="45721" marB="45721"/>
                </a:tc>
                <a:tc>
                  <a:txBody>
                    <a:bodyPr/>
                    <a:lstStyle/>
                    <a:p>
                      <a:pPr algn="ctr"/>
                      <a:r>
                        <a:rPr lang="en-US" sz="1800" b="1" dirty="0" smtClean="0"/>
                        <a:t>138</a:t>
                      </a:r>
                      <a:endParaRPr lang="el-GR" sz="1800" b="1" dirty="0"/>
                    </a:p>
                  </a:txBody>
                  <a:tcPr marT="45721" marB="45721"/>
                </a:tc>
                <a:tc>
                  <a:txBody>
                    <a:bodyPr/>
                    <a:lstStyle/>
                    <a:p>
                      <a:pPr algn="ctr"/>
                      <a:r>
                        <a:rPr lang="el-GR" sz="1800" b="1" dirty="0" smtClean="0"/>
                        <a:t>18</a:t>
                      </a:r>
                      <a:endParaRPr lang="el-GR" sz="1800" b="1" dirty="0"/>
                    </a:p>
                  </a:txBody>
                  <a:tcPr marT="45721" marB="45721"/>
                </a:tc>
                <a:tc>
                  <a:txBody>
                    <a:bodyPr/>
                    <a:lstStyle/>
                    <a:p>
                      <a:pPr algn="ctr"/>
                      <a:r>
                        <a:rPr lang="en-US" sz="1800" b="1" dirty="0" smtClean="0"/>
                        <a:t>12</a:t>
                      </a:r>
                      <a:r>
                        <a:rPr lang="el-GR" sz="1800" b="1" dirty="0" smtClean="0"/>
                        <a:t>4</a:t>
                      </a:r>
                      <a:endParaRPr lang="el-GR" sz="1800" b="1" dirty="0"/>
                    </a:p>
                  </a:txBody>
                  <a:tcPr marT="45721" marB="45721"/>
                </a:tc>
              </a:tr>
              <a:tr h="324000">
                <a:tc>
                  <a:txBody>
                    <a:bodyPr/>
                    <a:lstStyle/>
                    <a:p>
                      <a:r>
                        <a:rPr lang="el-GR" sz="1800" b="1" dirty="0" smtClean="0"/>
                        <a:t>Κατ’ Επιλογή Υποχρεωτικά Μαθήματα</a:t>
                      </a:r>
                      <a:endParaRPr lang="el-GR" sz="1800" b="1" dirty="0"/>
                    </a:p>
                  </a:txBody>
                  <a:tcPr marT="45721" marB="45721"/>
                </a:tc>
                <a:tc>
                  <a:txBody>
                    <a:bodyPr/>
                    <a:lstStyle/>
                    <a:p>
                      <a:pPr algn="ctr"/>
                      <a:r>
                        <a:rPr lang="el-GR" sz="1800" b="1" dirty="0" smtClean="0"/>
                        <a:t>1 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l-GR" sz="1800" b="1" dirty="0" smtClean="0"/>
                        <a:t>4 από 11</a:t>
                      </a:r>
                      <a:endParaRPr lang="el-GR" sz="1800" b="1" dirty="0"/>
                    </a:p>
                  </a:txBody>
                  <a:tcPr marT="45721" marB="45721"/>
                </a:tc>
                <a:tc>
                  <a:txBody>
                    <a:bodyPr/>
                    <a:lstStyle/>
                    <a:p>
                      <a:pPr algn="ctr"/>
                      <a:r>
                        <a:rPr lang="en-US" sz="1800" b="1" dirty="0" smtClean="0"/>
                        <a:t>24</a:t>
                      </a:r>
                      <a:endParaRPr lang="el-GR" sz="1800" b="1" dirty="0"/>
                    </a:p>
                  </a:txBody>
                  <a:tcPr marT="45721" marB="45721"/>
                </a:tc>
              </a:tr>
              <a:tr h="324000">
                <a:tc>
                  <a:txBody>
                    <a:bodyPr/>
                    <a:lstStyle/>
                    <a:p>
                      <a:r>
                        <a:rPr lang="en-US" sz="1800" b="1" dirty="0" smtClean="0"/>
                        <a:t>Project</a:t>
                      </a:r>
                      <a:endParaRPr lang="el-GR" sz="1800" b="1" dirty="0"/>
                    </a:p>
                  </a:txBody>
                  <a:tcPr marT="45721" marB="45721"/>
                </a:tc>
                <a:tc>
                  <a:txBody>
                    <a:bodyPr/>
                    <a:lstStyle/>
                    <a:p>
                      <a:pPr algn="ctr"/>
                      <a:r>
                        <a:rPr lang="en-US" sz="1800" b="1" dirty="0" smtClean="0"/>
                        <a:t>1 </a:t>
                      </a:r>
                      <a:r>
                        <a:rPr lang="el-GR" sz="1800" b="1" dirty="0" smtClean="0"/>
                        <a:t>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n-US" sz="1800" b="1" dirty="0" smtClean="0"/>
                        <a:t>1</a:t>
                      </a:r>
                      <a:r>
                        <a:rPr lang="el-GR" sz="1800" b="1" baseline="0" dirty="0" smtClean="0"/>
                        <a:t> από 4</a:t>
                      </a:r>
                      <a:endParaRPr lang="el-GR" sz="1800" b="1" dirty="0"/>
                    </a:p>
                  </a:txBody>
                  <a:tcPr marT="45721" marB="45721"/>
                </a:tc>
                <a:tc>
                  <a:txBody>
                    <a:bodyPr/>
                    <a:lstStyle/>
                    <a:p>
                      <a:pPr algn="ctr"/>
                      <a:r>
                        <a:rPr lang="en-US" sz="1800" b="1" dirty="0" smtClean="0"/>
                        <a:t>8</a:t>
                      </a:r>
                      <a:endParaRPr lang="el-GR" sz="1800" b="1" dirty="0"/>
                    </a:p>
                  </a:txBody>
                  <a:tcPr marT="45721" marB="45721"/>
                </a:tc>
              </a:tr>
              <a:tr h="324000">
                <a:tc>
                  <a:txBody>
                    <a:bodyPr/>
                    <a:lstStyle/>
                    <a:p>
                      <a:r>
                        <a:rPr lang="el-GR" sz="1800" b="1" dirty="0" smtClean="0"/>
                        <a:t>Βασικά</a:t>
                      </a:r>
                      <a:r>
                        <a:rPr lang="el-GR" sz="1800" b="1" baseline="0" dirty="0" smtClean="0"/>
                        <a:t> Προαιρετικά Μαθήματα</a:t>
                      </a:r>
                      <a:r>
                        <a:rPr lang="en-US" sz="1800" b="1" baseline="0" dirty="0" smtClean="0"/>
                        <a:t>*</a:t>
                      </a:r>
                      <a:endParaRPr lang="el-GR" sz="1800" b="1" dirty="0"/>
                    </a:p>
                  </a:txBody>
                  <a:tcPr marT="45721" marB="45721"/>
                </a:tc>
                <a:tc>
                  <a:txBody>
                    <a:bodyPr/>
                    <a:lstStyle/>
                    <a:p>
                      <a:pPr algn="ctr"/>
                      <a:r>
                        <a:rPr lang="en-US" sz="1800" b="1" dirty="0" smtClean="0"/>
                        <a:t>5-</a:t>
                      </a:r>
                      <a:r>
                        <a:rPr lang="el-GR" sz="1800" b="1" dirty="0" smtClean="0"/>
                        <a:t>7</a:t>
                      </a:r>
                      <a:endParaRPr lang="el-GR" sz="1800" b="1" dirty="0"/>
                    </a:p>
                  </a:txBody>
                  <a:tcPr marT="45721" marB="45721"/>
                </a:tc>
                <a:tc>
                  <a:txBody>
                    <a:bodyPr/>
                    <a:lstStyle/>
                    <a:p>
                      <a:pPr algn="ctr"/>
                      <a:r>
                        <a:rPr lang="el-GR" sz="1800" b="1" dirty="0" smtClean="0"/>
                        <a:t>28</a:t>
                      </a:r>
                      <a:endParaRPr lang="el-GR" sz="1800" b="1" dirty="0"/>
                    </a:p>
                  </a:txBody>
                  <a:tcPr marT="45721" marB="45721"/>
                </a:tc>
                <a:tc>
                  <a:txBody>
                    <a:bodyPr/>
                    <a:lstStyle/>
                    <a:p>
                      <a:pPr algn="ctr"/>
                      <a:r>
                        <a:rPr lang="el-GR" sz="1800" b="1" dirty="0" smtClean="0"/>
                        <a:t>4</a:t>
                      </a:r>
                      <a:r>
                        <a:rPr lang="en-US" sz="1800" b="1" dirty="0" smtClean="0"/>
                        <a:t> </a:t>
                      </a:r>
                      <a:r>
                        <a:rPr lang="el-GR" sz="1800" b="1" dirty="0" smtClean="0"/>
                        <a:t>από</a:t>
                      </a:r>
                      <a:r>
                        <a:rPr lang="el-GR" sz="1800" b="1" baseline="0" dirty="0" smtClean="0"/>
                        <a:t> 8</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Προαιρετικά Μαθήματα</a:t>
                      </a:r>
                      <a:endParaRPr lang="el-GR" sz="1800" b="1" dirty="0"/>
                    </a:p>
                  </a:txBody>
                  <a:tcPr marT="45721" marB="45721"/>
                </a:tc>
                <a:tc>
                  <a:txBody>
                    <a:bodyPr/>
                    <a:lstStyle/>
                    <a:p>
                      <a:pPr algn="ctr"/>
                      <a:r>
                        <a:rPr lang="el-GR" sz="1800" b="1" dirty="0" smtClean="0"/>
                        <a:t>5</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4-6</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Ελεύθερα</a:t>
                      </a:r>
                      <a:r>
                        <a:rPr lang="el-GR" sz="1800" b="1" baseline="0" dirty="0" smtClean="0"/>
                        <a:t> μαθήματα</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8</a:t>
                      </a:r>
                      <a:endParaRPr lang="el-GR" sz="1800" b="1" dirty="0"/>
                    </a:p>
                  </a:txBody>
                  <a:tcPr marT="45721" marB="45721"/>
                </a:tc>
              </a:tr>
              <a:tr h="324000">
                <a:tc>
                  <a:txBody>
                    <a:bodyPr/>
                    <a:lstStyle/>
                    <a:p>
                      <a:r>
                        <a:rPr lang="el-GR" sz="1800" b="1" dirty="0" smtClean="0"/>
                        <a:t>Μαθήματα</a:t>
                      </a:r>
                      <a:r>
                        <a:rPr lang="el-GR" sz="1800" b="1" baseline="0" dirty="0" smtClean="0"/>
                        <a:t> Γενικής Παιδείας</a:t>
                      </a:r>
                      <a:endParaRPr lang="el-GR" sz="1800" b="1" dirty="0"/>
                    </a:p>
                  </a:txBody>
                  <a:tcPr marT="45721" marB="45721"/>
                </a:tc>
                <a:tc>
                  <a:txBody>
                    <a:bodyPr/>
                    <a:lstStyle/>
                    <a:p>
                      <a:pPr algn="ctr"/>
                      <a:r>
                        <a:rPr lang="el-GR" sz="1800" b="1" dirty="0" smtClean="0"/>
                        <a:t>6</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Αυτοτελή Προαιρετικά Εργαστήρια</a:t>
                      </a:r>
                      <a:endParaRPr lang="el-GR" sz="1800" b="1" dirty="0"/>
                    </a:p>
                  </a:txBody>
                  <a:tcPr marT="45721" marB="45721"/>
                </a:tc>
                <a:tc>
                  <a:txBody>
                    <a:bodyPr/>
                    <a:lstStyle/>
                    <a:p>
                      <a:pPr algn="ctr"/>
                      <a:r>
                        <a:rPr lang="el-GR" sz="1800" b="1" dirty="0" smtClean="0"/>
                        <a:t>0</a:t>
                      </a:r>
                      <a:endParaRPr lang="el-GR" sz="1800" b="1" dirty="0"/>
                    </a:p>
                  </a:txBody>
                  <a:tcPr marT="45721" marB="45721"/>
                </a:tc>
                <a:tc>
                  <a:txBody>
                    <a:bodyPr/>
                    <a:lstStyle/>
                    <a:p>
                      <a:pPr algn="ctr"/>
                      <a:endParaRPr lang="el-GR" sz="1800" b="1" dirty="0"/>
                    </a:p>
                  </a:txBody>
                  <a:tcPr marT="45721" marB="45721"/>
                </a:tc>
                <a:tc>
                  <a:txBody>
                    <a:bodyPr/>
                    <a:lstStyle/>
                    <a:p>
                      <a:pPr algn="ctr"/>
                      <a:r>
                        <a:rPr lang="en-US"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Πτυχιακή εργασία</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16</a:t>
                      </a:r>
                      <a:endParaRPr lang="el-GR" sz="1800" b="1" dirty="0"/>
                    </a:p>
                  </a:txBody>
                  <a:tcPr marT="45721" marB="45721"/>
                </a:tc>
              </a:tr>
              <a:tr h="324000">
                <a:tc>
                  <a:txBody>
                    <a:bodyPr/>
                    <a:lstStyle/>
                    <a:p>
                      <a:r>
                        <a:rPr lang="el-GR" sz="1800" b="1" dirty="0" smtClean="0"/>
                        <a:t>Σύνολο </a:t>
                      </a:r>
                      <a:endParaRPr lang="el-GR" sz="1800" b="1" dirty="0"/>
                    </a:p>
                  </a:txBody>
                  <a:tcPr marT="45721" marB="45721">
                    <a:solidFill>
                      <a:srgbClr val="FFC000"/>
                    </a:solidFill>
                  </a:tcPr>
                </a:tc>
                <a:tc>
                  <a:txBody>
                    <a:bodyPr/>
                    <a:lstStyle/>
                    <a:p>
                      <a:pPr algn="ctr"/>
                      <a:r>
                        <a:rPr lang="el-GR" sz="1800" b="1" dirty="0" smtClean="0"/>
                        <a:t>48</a:t>
                      </a:r>
                      <a:endParaRPr lang="el-GR" sz="1800" b="1" dirty="0"/>
                    </a:p>
                  </a:txBody>
                  <a:tcPr marT="45721" marB="45721">
                    <a:solidFill>
                      <a:srgbClr val="FFC000"/>
                    </a:solidFill>
                  </a:tcPr>
                </a:tc>
                <a:tc>
                  <a:txBody>
                    <a:bodyPr/>
                    <a:lstStyle/>
                    <a:p>
                      <a:pPr algn="ctr"/>
                      <a:r>
                        <a:rPr lang="el-GR" sz="1800" b="1" dirty="0" smtClean="0"/>
                        <a:t>242</a:t>
                      </a:r>
                      <a:endParaRPr lang="el-GR" sz="1800" b="1" dirty="0"/>
                    </a:p>
                  </a:txBody>
                  <a:tcPr marT="45721" marB="45721">
                    <a:solidFill>
                      <a:srgbClr val="FFC000"/>
                    </a:solidFill>
                  </a:tcPr>
                </a:tc>
                <a:tc>
                  <a:txBody>
                    <a:bodyPr/>
                    <a:lstStyle/>
                    <a:p>
                      <a:pPr algn="ctr"/>
                      <a:r>
                        <a:rPr lang="el-GR" sz="1800" b="1" dirty="0" smtClean="0"/>
                        <a:t>4</a:t>
                      </a:r>
                      <a:r>
                        <a:rPr lang="en-US" sz="1800" b="1" dirty="0" smtClean="0"/>
                        <a:t>1</a:t>
                      </a:r>
                      <a:r>
                        <a:rPr lang="el-GR" sz="1800" b="1" dirty="0" smtClean="0"/>
                        <a:t>-4</a:t>
                      </a:r>
                      <a:r>
                        <a:rPr lang="en-US" sz="1800" b="1" dirty="0" smtClean="0"/>
                        <a:t>3</a:t>
                      </a:r>
                      <a:endParaRPr lang="el-GR" sz="1800" b="1" dirty="0"/>
                    </a:p>
                  </a:txBody>
                  <a:tcPr marT="45721" marB="45721">
                    <a:solidFill>
                      <a:srgbClr val="FFC000"/>
                    </a:solidFill>
                  </a:tcPr>
                </a:tc>
                <a:tc>
                  <a:txBody>
                    <a:bodyPr/>
                    <a:lstStyle/>
                    <a:p>
                      <a:pPr algn="ctr"/>
                      <a:r>
                        <a:rPr lang="el-GR" sz="1800" b="1" dirty="0" smtClean="0"/>
                        <a:t>240</a:t>
                      </a:r>
                      <a:endParaRPr lang="el-GR" sz="1800" b="1" dirty="0"/>
                    </a:p>
                  </a:txBody>
                  <a:tcPr marT="45721" marB="45721">
                    <a:solidFill>
                      <a:srgbClr val="FFC000"/>
                    </a:solidFill>
                  </a:tcPr>
                </a:tc>
              </a:tr>
            </a:tbl>
          </a:graphicData>
        </a:graphic>
      </p:graphicFrame>
      <p:sp>
        <p:nvSpPr>
          <p:cNvPr id="19537" name="TextBox 4"/>
          <p:cNvSpPr txBox="1">
            <a:spLocks noChangeArrowheads="1"/>
          </p:cNvSpPr>
          <p:nvPr/>
        </p:nvSpPr>
        <p:spPr bwMode="auto">
          <a:xfrm>
            <a:off x="432012" y="5147846"/>
            <a:ext cx="7434728" cy="338554"/>
          </a:xfrm>
          <a:prstGeom prst="rect">
            <a:avLst/>
          </a:prstGeom>
          <a:noFill/>
          <a:ln w="9525">
            <a:noFill/>
            <a:miter lim="800000"/>
            <a:headEnd/>
            <a:tailEnd/>
          </a:ln>
        </p:spPr>
        <p:txBody>
          <a:bodyPr wrap="none">
            <a:spAutoFit/>
          </a:bodyPr>
          <a:lstStyle/>
          <a:p>
            <a:r>
              <a:rPr lang="el-GR" sz="1600" dirty="0"/>
              <a:t>* </a:t>
            </a:r>
            <a:r>
              <a:rPr lang="el-GR" sz="1600" dirty="0" smtClean="0"/>
              <a:t>Για κατοχύρωση Κατεύθυνσης </a:t>
            </a:r>
            <a:r>
              <a:rPr lang="el-GR" sz="1600" dirty="0"/>
              <a:t>για το </a:t>
            </a:r>
            <a:r>
              <a:rPr lang="el-GR" sz="1600" dirty="0" smtClean="0"/>
              <a:t>παλαιό ΠΠΣ ή Ειδίκευσης </a:t>
            </a:r>
            <a:r>
              <a:rPr lang="el-GR" sz="1600" dirty="0"/>
              <a:t>για το νέο ΠΠΣ </a:t>
            </a:r>
          </a:p>
        </p:txBody>
      </p:sp>
      <p:sp>
        <p:nvSpPr>
          <p:cNvPr id="7" name="Title 1"/>
          <p:cNvSpPr>
            <a:spLocks noGrp="1"/>
          </p:cNvSpPr>
          <p:nvPr/>
        </p:nvSpPr>
        <p:spPr>
          <a:xfrm>
            <a:off x="76200" y="76200"/>
            <a:ext cx="8991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Λιγότερα Μαθήματα -Περισσότερες Επιλογές</a:t>
            </a:r>
          </a:p>
        </p:txBody>
      </p:sp>
      <p:sp>
        <p:nvSpPr>
          <p:cNvPr id="8" name="TextBox 7"/>
          <p:cNvSpPr txBox="1"/>
          <p:nvPr/>
        </p:nvSpPr>
        <p:spPr>
          <a:xfrm>
            <a:off x="533403" y="5581471"/>
            <a:ext cx="8077199"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 typeface="Symbol" pitchFamily="18" charset="2"/>
              <a:buChar char=""/>
            </a:pPr>
            <a:r>
              <a:rPr lang="el-GR" dirty="0" smtClean="0">
                <a:latin typeface="Constantia" pitchFamily="18" charset="0"/>
              </a:rPr>
              <a:t> 2 υποχρεωτικά μαθήματα (στο δεύτερο έτος των σπουδών τους)</a:t>
            </a:r>
          </a:p>
          <a:p>
            <a:pPr>
              <a:buFont typeface="Symbol" pitchFamily="18" charset="2"/>
              <a:buChar char=""/>
            </a:pPr>
            <a:r>
              <a:rPr lang="el-GR" dirty="0" smtClean="0">
                <a:latin typeface="Constantia" pitchFamily="18" charset="0"/>
              </a:rPr>
              <a:t> 2-4 προαιρετικά μαθήματα</a:t>
            </a:r>
          </a:p>
          <a:p>
            <a:pPr>
              <a:buFont typeface="Symbol" pitchFamily="18" charset="2"/>
              <a:buChar char=""/>
            </a:pPr>
            <a:r>
              <a:rPr lang="el-GR" dirty="0" smtClean="0">
                <a:latin typeface="Constantia" pitchFamily="18" charset="0"/>
              </a:rPr>
              <a:t> 3 μαθήματα γενικής παιδείας (αντί αυτών εισάγονται 3 προαιρετικά εργαστήρια) </a:t>
            </a:r>
          </a:p>
          <a:p>
            <a:pPr>
              <a:buFont typeface="Symbol" pitchFamily="18" charset="2"/>
              <a:buChar char=""/>
            </a:pPr>
            <a:r>
              <a:rPr lang="el-GR" dirty="0" smtClean="0">
                <a:latin typeface="Constantia" pitchFamily="18" charset="0"/>
              </a:rPr>
              <a:t> 1 ελεύθερο μάθημα</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935562166"/>
              </p:ext>
            </p:extLst>
          </p:nvPr>
        </p:nvGraphicFramePr>
        <p:xfrm>
          <a:off x="1752600" y="1143001"/>
          <a:ext cx="4343400" cy="3657600"/>
        </p:xfrm>
        <a:graphic>
          <a:graphicData uri="http://schemas.openxmlformats.org/drawingml/2006/table">
            <a:tbl>
              <a:tblPr firstRow="1" bandRow="1">
                <a:tableStyleId>{21E4AEA4-8DFA-4A89-87EB-49C32662AFE0}</a:tableStyleId>
              </a:tblPr>
              <a:tblGrid>
                <a:gridCol w="1264200"/>
                <a:gridCol w="1555200"/>
                <a:gridCol w="1524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εξάμηνο</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Παλαιό ΠΠΣ</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Νέο</a:t>
                      </a:r>
                      <a:r>
                        <a:rPr lang="el-GR" sz="1800" b="1" baseline="0" dirty="0" smtClean="0"/>
                        <a:t> ΠΠΣ</a:t>
                      </a:r>
                      <a:endParaRPr lang="el-GR" sz="1800" b="1" dirty="0" smtClean="0">
                        <a:solidFill>
                          <a:schemeClr val="bg1"/>
                        </a:solidFill>
                      </a:endParaRPr>
                    </a:p>
                  </a:txBody>
                  <a:tcPr/>
                </a:tc>
              </a:tr>
              <a:tr h="360000">
                <a:tc>
                  <a:txBody>
                    <a:bodyPr/>
                    <a:lstStyle/>
                    <a:p>
                      <a:pPr algn="ctr"/>
                      <a:r>
                        <a:rPr lang="el-GR" sz="1800" b="1" dirty="0" smtClean="0"/>
                        <a:t>1</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r>
              <a:tr h="360000">
                <a:tc>
                  <a:txBody>
                    <a:bodyPr/>
                    <a:lstStyle/>
                    <a:p>
                      <a:pPr algn="ctr"/>
                      <a:r>
                        <a:rPr lang="el-GR" sz="1800" b="1" dirty="0" smtClean="0"/>
                        <a:t>2</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r>
              <a:tr h="360000">
                <a:tc>
                  <a:txBody>
                    <a:bodyPr/>
                    <a:lstStyle/>
                    <a:p>
                      <a:pPr algn="ctr"/>
                      <a:r>
                        <a:rPr lang="el-GR" sz="1800" b="1" dirty="0" smtClean="0"/>
                        <a:t>3</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r>
              <a:tr h="360000">
                <a:tc>
                  <a:txBody>
                    <a:bodyPr/>
                    <a:lstStyle/>
                    <a:p>
                      <a:pPr algn="ctr"/>
                      <a:r>
                        <a:rPr lang="el-GR" sz="1800" b="1" dirty="0" smtClean="0"/>
                        <a:t>4</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5</a:t>
                      </a:r>
                      <a:endParaRPr lang="el-GR" sz="1800" b="1" dirty="0">
                        <a:latin typeface="Arial" pitchFamily="34" charset="0"/>
                        <a:cs typeface="Arial" pitchFamily="34" charset="0"/>
                      </a:endParaRPr>
                    </a:p>
                  </a:txBody>
                  <a:tcPr/>
                </a:tc>
                <a:tc>
                  <a:txBody>
                    <a:bodyPr/>
                    <a:lstStyle/>
                    <a:p>
                      <a:pPr algn="ctr"/>
                      <a:r>
                        <a:rPr lang="el-GR" sz="1800" b="1" dirty="0" smtClean="0"/>
                        <a:t>27-33</a:t>
                      </a:r>
                      <a:endParaRPr lang="el-GR" sz="1800" b="1" dirty="0">
                        <a:latin typeface="Arial" pitchFamily="34" charset="0"/>
                        <a:cs typeface="Arial" pitchFamily="34" charset="0"/>
                      </a:endParaRPr>
                    </a:p>
                  </a:txBody>
                  <a:tcPr/>
                </a:tc>
                <a:tc>
                  <a:txBody>
                    <a:bodyPr/>
                    <a:lstStyle/>
                    <a:p>
                      <a:pPr algn="ctr"/>
                      <a:r>
                        <a:rPr lang="en-US"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6</a:t>
                      </a:r>
                      <a:endParaRPr lang="el-GR" sz="1800" b="1" dirty="0">
                        <a:latin typeface="Arial" pitchFamily="34" charset="0"/>
                        <a:cs typeface="Arial" pitchFamily="34" charset="0"/>
                      </a:endParaRPr>
                    </a:p>
                  </a:txBody>
                  <a:tcPr/>
                </a:tc>
                <a:tc>
                  <a:txBody>
                    <a:bodyPr/>
                    <a:lstStyle/>
                    <a:p>
                      <a:pPr algn="ctr"/>
                      <a:r>
                        <a:rPr lang="el-GR" sz="1800" b="1" dirty="0" smtClean="0"/>
                        <a:t>23-28</a:t>
                      </a:r>
                      <a:endParaRPr lang="el-GR" sz="1800" b="1" dirty="0">
                        <a:latin typeface="Arial" pitchFamily="34" charset="0"/>
                        <a:cs typeface="Arial" pitchFamily="34" charset="0"/>
                      </a:endParaRPr>
                    </a:p>
                  </a:txBody>
                  <a:tcPr/>
                </a:tc>
                <a:tc>
                  <a:txBody>
                    <a:bodyPr/>
                    <a:lstStyle/>
                    <a:p>
                      <a:pPr algn="ctr"/>
                      <a:r>
                        <a:rPr lang="en-US"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7</a:t>
                      </a:r>
                      <a:endParaRPr lang="el-GR" sz="1800" b="1" dirty="0">
                        <a:latin typeface="Arial" pitchFamily="34" charset="0"/>
                        <a:cs typeface="Arial" pitchFamily="34" charset="0"/>
                      </a:endParaRPr>
                    </a:p>
                  </a:txBody>
                  <a:tcPr/>
                </a:tc>
                <a:tc>
                  <a:txBody>
                    <a:bodyPr/>
                    <a:lstStyle/>
                    <a:p>
                      <a:pPr algn="ctr"/>
                      <a:r>
                        <a:rPr lang="el-GR" sz="1800" b="1" dirty="0" smtClean="0"/>
                        <a:t>16-21</a:t>
                      </a:r>
                      <a:endParaRPr lang="el-GR" sz="1800" b="1" dirty="0">
                        <a:latin typeface="Arial" pitchFamily="34" charset="0"/>
                        <a:cs typeface="Arial" pitchFamily="34" charset="0"/>
                      </a:endParaRPr>
                    </a:p>
                  </a:txBody>
                  <a:tcPr/>
                </a:tc>
                <a:tc>
                  <a:txBody>
                    <a:bodyPr/>
                    <a:lstStyle/>
                    <a:p>
                      <a:pPr algn="ctr"/>
                      <a:r>
                        <a:rPr lang="el-GR" sz="1800" b="1" dirty="0" smtClean="0"/>
                        <a:t>14/15</a:t>
                      </a:r>
                      <a:endParaRPr lang="el-GR" sz="1800" b="1" dirty="0">
                        <a:latin typeface="Arial" pitchFamily="34" charset="0"/>
                        <a:cs typeface="Arial" pitchFamily="34" charset="0"/>
                      </a:endParaRPr>
                    </a:p>
                  </a:txBody>
                  <a:tcPr/>
                </a:tc>
              </a:tr>
              <a:tr h="360000">
                <a:tc>
                  <a:txBody>
                    <a:bodyPr/>
                    <a:lstStyle/>
                    <a:p>
                      <a:pPr algn="ctr"/>
                      <a:r>
                        <a:rPr lang="el-GR" sz="1800" b="1" dirty="0" smtClean="0"/>
                        <a:t>8</a:t>
                      </a:r>
                      <a:endParaRPr lang="el-GR" sz="1800" b="1" dirty="0">
                        <a:latin typeface="Arial" pitchFamily="34" charset="0"/>
                        <a:cs typeface="Arial" pitchFamily="34" charset="0"/>
                      </a:endParaRPr>
                    </a:p>
                  </a:txBody>
                  <a:tcPr/>
                </a:tc>
                <a:tc>
                  <a:txBody>
                    <a:bodyPr/>
                    <a:lstStyle/>
                    <a:p>
                      <a:pPr algn="ctr"/>
                      <a:r>
                        <a:rPr lang="el-GR" sz="1800" b="1" dirty="0" smtClean="0"/>
                        <a:t>17-23</a:t>
                      </a:r>
                      <a:endParaRPr lang="el-GR" sz="1800" b="1" dirty="0">
                        <a:latin typeface="Arial" pitchFamily="34" charset="0"/>
                        <a:cs typeface="Arial" pitchFamily="34" charset="0"/>
                      </a:endParaRPr>
                    </a:p>
                  </a:txBody>
                  <a:tcPr/>
                </a:tc>
                <a:tc>
                  <a:txBody>
                    <a:bodyPr/>
                    <a:lstStyle/>
                    <a:p>
                      <a:pPr algn="ctr"/>
                      <a:r>
                        <a:rPr lang="el-GR" sz="1800" b="1" dirty="0" smtClean="0"/>
                        <a:t>16/17</a:t>
                      </a:r>
                      <a:endParaRPr lang="el-GR" sz="1800" b="1" dirty="0">
                        <a:latin typeface="Arial" pitchFamily="34" charset="0"/>
                        <a:cs typeface="Arial" pitchFamily="34" charset="0"/>
                      </a:endParaRPr>
                    </a:p>
                  </a:txBody>
                  <a:tcPr/>
                </a:tc>
              </a:tr>
              <a:tr h="360000">
                <a:tc>
                  <a:txBody>
                    <a:bodyPr/>
                    <a:lstStyle/>
                    <a:p>
                      <a:pPr algn="ctr"/>
                      <a:r>
                        <a:rPr lang="el-GR" sz="1600" b="1" dirty="0" smtClean="0"/>
                        <a:t>Ώρες/</a:t>
                      </a:r>
                      <a:r>
                        <a:rPr lang="el-GR" sz="1600" b="1" dirty="0" err="1" smtClean="0"/>
                        <a:t>εβδ</a:t>
                      </a:r>
                      <a:r>
                        <a:rPr lang="el-GR" sz="1600" b="1" dirty="0" smtClean="0"/>
                        <a:t>.</a:t>
                      </a:r>
                      <a:endParaRPr lang="el-GR" sz="1600" b="1" dirty="0">
                        <a:latin typeface="Arial" pitchFamily="34" charset="0"/>
                        <a:cs typeface="Arial" pitchFamily="34" charset="0"/>
                      </a:endParaRPr>
                    </a:p>
                  </a:txBody>
                  <a:tcPr>
                    <a:solidFill>
                      <a:srgbClr val="FFC000"/>
                    </a:solidFill>
                  </a:tcPr>
                </a:tc>
                <a:tc>
                  <a:txBody>
                    <a:bodyPr/>
                    <a:lstStyle/>
                    <a:p>
                      <a:pPr algn="ctr"/>
                      <a:r>
                        <a:rPr lang="el-GR" sz="1800" b="1" dirty="0" smtClean="0"/>
                        <a:t>186-208</a:t>
                      </a:r>
                      <a:endParaRPr lang="el-GR" sz="1800" b="1" dirty="0">
                        <a:latin typeface="Arial" pitchFamily="34" charset="0"/>
                        <a:cs typeface="Arial" pitchFamily="34" charset="0"/>
                      </a:endParaRPr>
                    </a:p>
                  </a:txBody>
                  <a:tcPr>
                    <a:solidFill>
                      <a:srgbClr val="FFC000"/>
                    </a:solidFill>
                  </a:tcPr>
                </a:tc>
                <a:tc>
                  <a:txBody>
                    <a:bodyPr/>
                    <a:lstStyle/>
                    <a:p>
                      <a:pPr algn="ctr"/>
                      <a:r>
                        <a:rPr lang="el-GR" sz="1800" b="1" dirty="0" smtClean="0"/>
                        <a:t>16</a:t>
                      </a:r>
                      <a:r>
                        <a:rPr lang="en-US" sz="1800" b="1" dirty="0" smtClean="0"/>
                        <a:t>2</a:t>
                      </a:r>
                      <a:r>
                        <a:rPr lang="el-GR" sz="1800" b="1" dirty="0" smtClean="0"/>
                        <a:t>-16</a:t>
                      </a:r>
                      <a:r>
                        <a:rPr lang="en-US" sz="1800" b="1" dirty="0" smtClean="0"/>
                        <a:t>4</a:t>
                      </a:r>
                      <a:endParaRPr lang="el-GR" sz="1800" b="1" dirty="0">
                        <a:latin typeface="Arial" pitchFamily="34" charset="0"/>
                        <a:cs typeface="Arial" pitchFamily="34" charset="0"/>
                      </a:endParaRPr>
                    </a:p>
                  </a:txBody>
                  <a:tcPr>
                    <a:solidFill>
                      <a:srgbClr val="FFC000"/>
                    </a:solidFill>
                  </a:tcPr>
                </a:tc>
              </a:tr>
            </a:tbl>
          </a:graphicData>
        </a:graphic>
      </p:graphicFrame>
      <p:sp>
        <p:nvSpPr>
          <p:cNvPr id="20529" name="TextBox 3"/>
          <p:cNvSpPr txBox="1">
            <a:spLocks noChangeArrowheads="1"/>
          </p:cNvSpPr>
          <p:nvPr/>
        </p:nvSpPr>
        <p:spPr bwMode="auto">
          <a:xfrm>
            <a:off x="6172202" y="3810001"/>
            <a:ext cx="1887055" cy="338554"/>
          </a:xfrm>
          <a:prstGeom prst="rect">
            <a:avLst/>
          </a:prstGeom>
          <a:noFill/>
          <a:ln w="9525">
            <a:noFill/>
            <a:miter lim="800000"/>
            <a:headEnd/>
            <a:tailEnd/>
          </a:ln>
        </p:spPr>
        <p:txBody>
          <a:bodyPr wrap="none">
            <a:spAutoFit/>
          </a:bodyPr>
          <a:lstStyle/>
          <a:p>
            <a:r>
              <a:rPr lang="en-US" sz="1600"/>
              <a:t>Project</a:t>
            </a:r>
            <a:r>
              <a:rPr lang="el-GR" sz="1600"/>
              <a:t> + Πτυχιακή</a:t>
            </a:r>
          </a:p>
        </p:txBody>
      </p:sp>
      <p:sp>
        <p:nvSpPr>
          <p:cNvPr id="20530" name="TextBox 4"/>
          <p:cNvSpPr txBox="1">
            <a:spLocks noChangeArrowheads="1"/>
          </p:cNvSpPr>
          <p:nvPr/>
        </p:nvSpPr>
        <p:spPr bwMode="auto">
          <a:xfrm>
            <a:off x="6172202" y="4191001"/>
            <a:ext cx="1013419" cy="338554"/>
          </a:xfrm>
          <a:prstGeom prst="rect">
            <a:avLst/>
          </a:prstGeom>
          <a:noFill/>
          <a:ln w="9525">
            <a:noFill/>
            <a:miter lim="800000"/>
            <a:headEnd/>
            <a:tailEnd/>
          </a:ln>
        </p:spPr>
        <p:txBody>
          <a:bodyPr wrap="none">
            <a:spAutoFit/>
          </a:bodyPr>
          <a:lstStyle/>
          <a:p>
            <a:r>
              <a:rPr lang="el-GR" sz="1600"/>
              <a:t>Πτυχιακή</a:t>
            </a:r>
          </a:p>
        </p:txBody>
      </p:sp>
      <p:sp>
        <p:nvSpPr>
          <p:cNvPr id="7" name="2 - Θέση περιεχομένου"/>
          <p:cNvSpPr txBox="1">
            <a:spLocks/>
          </p:cNvSpPr>
          <p:nvPr/>
        </p:nvSpPr>
        <p:spPr>
          <a:xfrm>
            <a:off x="1600200" y="5334000"/>
            <a:ext cx="5943600" cy="1066800"/>
          </a:xfrm>
          <a:prstGeom prst="rect">
            <a:avLst/>
          </a:prstGeom>
        </p:spPr>
        <p:style>
          <a:lnRef idx="0">
            <a:schemeClr val="accent1"/>
          </a:lnRef>
          <a:fillRef idx="3">
            <a:schemeClr val="accent1"/>
          </a:fillRef>
          <a:effectRef idx="3">
            <a:schemeClr val="accent1"/>
          </a:effectRef>
          <a:fontRef idx="minor">
            <a:schemeClr val="lt1"/>
          </a:fontRef>
        </p:style>
        <p:txBody>
          <a:bodyPr/>
          <a:lstStyle/>
          <a:p>
            <a:pPr>
              <a:spcBef>
                <a:spcPts val="600"/>
              </a:spcBef>
              <a:buClr>
                <a:srgbClr val="0BD0D9"/>
              </a:buClr>
              <a:buSzPct val="95000"/>
              <a:defRPr/>
            </a:pPr>
            <a:r>
              <a:rPr lang="el-GR" dirty="0">
                <a:latin typeface="+mn-lt"/>
                <a:cs typeface="+mn-cs"/>
              </a:rPr>
              <a:t>Μικρότερο πλήθος ωρών διδασκαλίας ανά </a:t>
            </a:r>
            <a:r>
              <a:rPr lang="el-GR" dirty="0" smtClean="0">
                <a:latin typeface="+mn-lt"/>
                <a:cs typeface="+mn-cs"/>
              </a:rPr>
              <a:t>εβδομάδα (μέσος </a:t>
            </a:r>
            <a:r>
              <a:rPr lang="el-GR" dirty="0">
                <a:latin typeface="+mn-lt"/>
                <a:cs typeface="+mn-cs"/>
              </a:rPr>
              <a:t>όρος = 20 αντί 23</a:t>
            </a:r>
            <a:r>
              <a:rPr lang="en-US" dirty="0">
                <a:latin typeface="+mn-lt"/>
                <a:cs typeface="+mn-cs"/>
              </a:rPr>
              <a:t>,25</a:t>
            </a:r>
            <a:r>
              <a:rPr lang="el-GR" dirty="0">
                <a:latin typeface="+mn-lt"/>
                <a:cs typeface="+mn-cs"/>
              </a:rPr>
              <a:t> – 26</a:t>
            </a:r>
            <a:r>
              <a:rPr lang="el-GR" dirty="0" smtClean="0">
                <a:latin typeface="+mn-lt"/>
                <a:cs typeface="+mn-cs"/>
              </a:rPr>
              <a:t>)</a:t>
            </a:r>
            <a:endParaRPr lang="el-GR" dirty="0">
              <a:latin typeface="+mn-lt"/>
              <a:cs typeface="+mn-cs"/>
            </a:endParaRPr>
          </a:p>
          <a:p>
            <a:pPr marL="273050" indent="-273050">
              <a:spcBef>
                <a:spcPts val="600"/>
              </a:spcBef>
              <a:buClr>
                <a:srgbClr val="0BD0D9"/>
              </a:buClr>
              <a:buSzPct val="95000"/>
              <a:defRPr/>
            </a:pPr>
            <a:r>
              <a:rPr lang="el-GR" dirty="0">
                <a:latin typeface="+mn-lt"/>
                <a:cs typeface="+mn-cs"/>
              </a:rPr>
              <a:t>Μία ημέρα ελεύθερη για διάβασμα στο σπίτι τα 2 πρώτα </a:t>
            </a:r>
            <a:r>
              <a:rPr lang="el-GR" dirty="0" smtClean="0">
                <a:latin typeface="+mn-lt"/>
                <a:cs typeface="+mn-cs"/>
              </a:rPr>
              <a:t>έτη</a:t>
            </a:r>
            <a:endParaRPr lang="el-GR" dirty="0">
              <a:latin typeface="+mn-lt"/>
              <a:cs typeface="+mn-cs"/>
            </a:endParaRPr>
          </a:p>
          <a:p>
            <a:pPr marL="273050" indent="-273050">
              <a:spcBef>
                <a:spcPts val="600"/>
              </a:spcBef>
              <a:buClr>
                <a:srgbClr val="0BD0D9"/>
              </a:buClr>
              <a:buSzPct val="95000"/>
              <a:buFont typeface="Wingdings 2" pitchFamily="18" charset="2"/>
              <a:buNone/>
              <a:defRPr/>
            </a:pPr>
            <a:r>
              <a:rPr lang="el-GR" dirty="0">
                <a:latin typeface="+mn-lt"/>
                <a:cs typeface="+mn-cs"/>
              </a:rPr>
              <a:t>	</a:t>
            </a:r>
            <a:endParaRPr lang="el-GR" sz="1000" dirty="0">
              <a:latin typeface="+mn-lt"/>
              <a:cs typeface="+mn-cs"/>
            </a:endParaRPr>
          </a:p>
        </p:txBody>
      </p:sp>
      <p:sp>
        <p:nvSpPr>
          <p:cNvPr id="9" name="Title 1"/>
          <p:cNvSpPr>
            <a:spLocks noGrp="1"/>
          </p:cNvSpPr>
          <p:nvPr/>
        </p:nvSpPr>
        <p:spPr>
          <a:xfrm>
            <a:off x="228600" y="76200"/>
            <a:ext cx="5791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Λιγότερες Ώρες Διδασκαλίας</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810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44" name="Rectangle 43"/>
          <p:cNvSpPr/>
          <p:nvPr/>
        </p:nvSpPr>
        <p:spPr>
          <a:xfrm>
            <a:off x="24384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26" name="Rectangle 25"/>
          <p:cNvSpPr/>
          <p:nvPr/>
        </p:nvSpPr>
        <p:spPr>
          <a:xfrm>
            <a:off x="3810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7" name="Rectangle 26"/>
          <p:cNvSpPr/>
          <p:nvPr/>
        </p:nvSpPr>
        <p:spPr>
          <a:xfrm>
            <a:off x="3810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28" name="Rectangle 27"/>
          <p:cNvSpPr/>
          <p:nvPr/>
        </p:nvSpPr>
        <p:spPr>
          <a:xfrm>
            <a:off x="3810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30" name="Rectangle 29"/>
          <p:cNvSpPr/>
          <p:nvPr/>
        </p:nvSpPr>
        <p:spPr>
          <a:xfrm>
            <a:off x="3810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1" name="Rectangle 30"/>
          <p:cNvSpPr/>
          <p:nvPr/>
        </p:nvSpPr>
        <p:spPr>
          <a:xfrm>
            <a:off x="1371600" y="1752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2" name="Rectangle 31"/>
          <p:cNvSpPr/>
          <p:nvPr/>
        </p:nvSpPr>
        <p:spPr>
          <a:xfrm>
            <a:off x="1371600" y="2514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3" name="Rectangle 32"/>
          <p:cNvSpPr/>
          <p:nvPr/>
        </p:nvSpPr>
        <p:spPr>
          <a:xfrm>
            <a:off x="1371600" y="2895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4" name="Rectangle 33"/>
          <p:cNvSpPr/>
          <p:nvPr/>
        </p:nvSpPr>
        <p:spPr>
          <a:xfrm>
            <a:off x="1371600" y="2133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5" name="Rectangle 34"/>
          <p:cNvSpPr/>
          <p:nvPr/>
        </p:nvSpPr>
        <p:spPr>
          <a:xfrm>
            <a:off x="1371600" y="57912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40" name="Straight Arrow Connector 39"/>
          <p:cNvCxnSpPr/>
          <p:nvPr/>
        </p:nvCxnSpPr>
        <p:spPr>
          <a:xfrm flipH="1">
            <a:off x="1447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209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209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447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40" name="TextBox 43"/>
          <p:cNvSpPr txBox="1">
            <a:spLocks noChangeArrowheads="1"/>
          </p:cNvSpPr>
          <p:nvPr/>
        </p:nvSpPr>
        <p:spPr bwMode="auto">
          <a:xfrm>
            <a:off x="76203" y="762000"/>
            <a:ext cx="9067799" cy="461665"/>
          </a:xfrm>
          <a:prstGeom prst="rect">
            <a:avLst/>
          </a:prstGeom>
          <a:noFill/>
          <a:ln w="9525">
            <a:noFill/>
            <a:miter lim="800000"/>
            <a:headEnd/>
            <a:tailEnd/>
          </a:ln>
        </p:spPr>
        <p:txBody>
          <a:bodyPr wrap="square">
            <a:spAutoFit/>
          </a:bodyPr>
          <a:lstStyle/>
          <a:p>
            <a:r>
              <a:rPr lang="el-GR" sz="2400" b="1" dirty="0" smtClean="0">
                <a:solidFill>
                  <a:srgbClr val="002060"/>
                </a:solidFill>
              </a:rPr>
              <a:t>Σε βάθος γνώση του περιεχομένου μίας ειδίκευσης Ε</a:t>
            </a:r>
            <a:r>
              <a:rPr lang="el-GR" sz="2400" b="1" baseline="-25000" dirty="0" smtClean="0">
                <a:solidFill>
                  <a:srgbClr val="002060"/>
                </a:solidFill>
              </a:rPr>
              <a:t>Χ </a:t>
            </a:r>
            <a:r>
              <a:rPr lang="el-GR" b="1" dirty="0" smtClean="0">
                <a:solidFill>
                  <a:srgbClr val="002060"/>
                </a:solidFill>
              </a:rPr>
              <a:t>(Χ=1,..,6)</a:t>
            </a:r>
            <a:endParaRPr lang="el-GR" b="1" baseline="-25000" dirty="0">
              <a:solidFill>
                <a:srgbClr val="002060"/>
              </a:solidFill>
            </a:endParaRPr>
          </a:p>
        </p:txBody>
      </p:sp>
      <p:sp>
        <p:nvSpPr>
          <p:cNvPr id="45" name="Rectangle 44"/>
          <p:cNvSpPr/>
          <p:nvPr/>
        </p:nvSpPr>
        <p:spPr>
          <a:xfrm>
            <a:off x="3810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3 ΕΥΜ</a:t>
            </a:r>
          </a:p>
        </p:txBody>
      </p:sp>
      <p:sp>
        <p:nvSpPr>
          <p:cNvPr id="46" name="Rectangle 45"/>
          <p:cNvSpPr/>
          <p:nvPr/>
        </p:nvSpPr>
        <p:spPr>
          <a:xfrm>
            <a:off x="24384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7" name="Rectangle 46"/>
          <p:cNvSpPr/>
          <p:nvPr/>
        </p:nvSpPr>
        <p:spPr>
          <a:xfrm>
            <a:off x="24384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48" name="Rectangle 47"/>
          <p:cNvSpPr/>
          <p:nvPr/>
        </p:nvSpPr>
        <p:spPr>
          <a:xfrm>
            <a:off x="24384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49" name="Rectangle 48"/>
          <p:cNvSpPr/>
          <p:nvPr/>
        </p:nvSpPr>
        <p:spPr>
          <a:xfrm>
            <a:off x="24384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50" name="Rectangle 49"/>
          <p:cNvSpPr/>
          <p:nvPr/>
        </p:nvSpPr>
        <p:spPr>
          <a:xfrm>
            <a:off x="24384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a:t>
            </a:r>
          </a:p>
        </p:txBody>
      </p:sp>
      <p:sp>
        <p:nvSpPr>
          <p:cNvPr id="21549" name="TextBox 51"/>
          <p:cNvSpPr txBox="1">
            <a:spLocks noChangeArrowheads="1"/>
          </p:cNvSpPr>
          <p:nvPr/>
        </p:nvSpPr>
        <p:spPr bwMode="auto">
          <a:xfrm>
            <a:off x="2057400" y="3276600"/>
            <a:ext cx="312906" cy="369332"/>
          </a:xfrm>
          <a:prstGeom prst="rect">
            <a:avLst/>
          </a:prstGeom>
          <a:noFill/>
          <a:ln w="9525">
            <a:noFill/>
            <a:miter lim="800000"/>
            <a:headEnd/>
            <a:tailEnd/>
          </a:ln>
        </p:spPr>
        <p:txBody>
          <a:bodyPr wrap="none">
            <a:spAutoFit/>
          </a:bodyPr>
          <a:lstStyle/>
          <a:p>
            <a:r>
              <a:rPr lang="el-GR"/>
              <a:t>ή</a:t>
            </a:r>
          </a:p>
        </p:txBody>
      </p:sp>
      <p:sp>
        <p:nvSpPr>
          <p:cNvPr id="51"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58" name="Content Placeholder 57"/>
          <p:cNvSpPr>
            <a:spLocks noGrp="1"/>
          </p:cNvSpPr>
          <p:nvPr>
            <p:ph idx="1"/>
          </p:nvPr>
        </p:nvSpPr>
        <p:spPr>
          <a:xfrm>
            <a:off x="4495800" y="1219200"/>
            <a:ext cx="4648200" cy="3886200"/>
          </a:xfrm>
        </p:spPr>
        <p:txBody>
          <a:bodyPr/>
          <a:lstStyle/>
          <a:p>
            <a:r>
              <a:rPr lang="el-GR" sz="2000" dirty="0" smtClean="0"/>
              <a:t>Επιλογή Κατεύθυνσης Α ή Β στην οποία ανήκει η ειδίκευση Ε</a:t>
            </a:r>
            <a:r>
              <a:rPr lang="el-GR" sz="2000" baseline="-25000" dirty="0" smtClean="0"/>
              <a:t>Χ</a:t>
            </a:r>
          </a:p>
          <a:p>
            <a:r>
              <a:rPr lang="el-GR" sz="2000" dirty="0" smtClean="0"/>
              <a:t>2 ΕΥΜ της ειδίκευσης Ε</a:t>
            </a:r>
            <a:r>
              <a:rPr lang="el-GR" sz="2000" baseline="-25000" dirty="0" smtClean="0"/>
              <a:t>Χ</a:t>
            </a:r>
          </a:p>
          <a:p>
            <a:r>
              <a:rPr lang="el-GR" sz="2000" dirty="0" smtClean="0"/>
              <a:t>2 επιπλέον ΕΥΜ* της κατεύθυνσης</a:t>
            </a:r>
          </a:p>
          <a:p>
            <a:r>
              <a:rPr lang="el-GR" sz="2000" dirty="0" smtClean="0"/>
              <a:t>1 από 2 </a:t>
            </a:r>
            <a:r>
              <a:rPr lang="en-US" sz="2000" dirty="0" smtClean="0"/>
              <a:t>project </a:t>
            </a:r>
            <a:r>
              <a:rPr lang="el-GR" sz="2000" dirty="0" smtClean="0"/>
              <a:t>της Κατεύθυνσης</a:t>
            </a:r>
          </a:p>
          <a:p>
            <a:pPr lvl="1"/>
            <a:r>
              <a:rPr lang="el-GR" sz="1800" dirty="0" smtClean="0"/>
              <a:t>που μπορεί να σχετίζεται </a:t>
            </a:r>
            <a:br>
              <a:rPr lang="el-GR" sz="1800" dirty="0" smtClean="0"/>
            </a:br>
            <a:r>
              <a:rPr lang="el-GR" sz="1800" dirty="0" smtClean="0"/>
              <a:t>με την ειδίκευση</a:t>
            </a:r>
            <a:endParaRPr lang="en-US" sz="1800" dirty="0" smtClean="0"/>
          </a:p>
          <a:p>
            <a:r>
              <a:rPr lang="en-US" sz="2000" dirty="0" smtClean="0"/>
              <a:t>4 </a:t>
            </a:r>
            <a:r>
              <a:rPr lang="el-GR" sz="2000" dirty="0" smtClean="0"/>
              <a:t>βασικά ΠΜ της Ειδίκευσης Ε</a:t>
            </a:r>
            <a:r>
              <a:rPr lang="el-GR" sz="2000" baseline="-25000" dirty="0" smtClean="0"/>
              <a:t>Χ</a:t>
            </a:r>
            <a:endParaRPr lang="el-GR" sz="2000" dirty="0" smtClean="0"/>
          </a:p>
          <a:p>
            <a:r>
              <a:rPr lang="el-GR" sz="2000" dirty="0" smtClean="0"/>
              <a:t>4-6 επιπλέον βασικά ή επιλογής της Ειδίκευσης Ε</a:t>
            </a:r>
            <a:r>
              <a:rPr lang="el-GR" sz="2000" baseline="-25000" dirty="0" smtClean="0"/>
              <a:t>Χ</a:t>
            </a:r>
            <a:r>
              <a:rPr lang="el-GR" sz="2000" dirty="0" smtClean="0"/>
              <a:t> </a:t>
            </a:r>
            <a:r>
              <a:rPr lang="en-US" sz="2000" dirty="0" smtClean="0"/>
              <a:t>(</a:t>
            </a:r>
            <a:r>
              <a:rPr lang="el-GR" sz="2000" dirty="0" smtClean="0">
                <a:solidFill>
                  <a:srgbClr val="C00000"/>
                </a:solidFill>
              </a:rPr>
              <a:t>εάν το επιθυμούν</a:t>
            </a:r>
            <a:r>
              <a:rPr lang="el-GR" sz="2000" dirty="0" smtClean="0"/>
              <a:t>), ή </a:t>
            </a:r>
            <a:r>
              <a:rPr lang="el-GR" sz="2000" dirty="0" smtClean="0">
                <a:latin typeface="Constantia" pitchFamily="18" charset="0"/>
              </a:rPr>
              <a:t>οποιαδήποτε μαθήματα επιλογής </a:t>
            </a:r>
            <a:br>
              <a:rPr lang="el-GR" sz="2000" dirty="0" smtClean="0">
                <a:latin typeface="Constantia" pitchFamily="18" charset="0"/>
              </a:rPr>
            </a:br>
            <a:r>
              <a:rPr lang="el-GR" sz="2000" dirty="0" smtClean="0">
                <a:latin typeface="Constantia" pitchFamily="18" charset="0"/>
              </a:rPr>
              <a:t>ανεξαρτήτως κατεύθυνσης</a:t>
            </a:r>
            <a:endParaRPr lang="el-GR" sz="2000" dirty="0" smtClean="0"/>
          </a:p>
          <a:p>
            <a:r>
              <a:rPr lang="el-GR" sz="2000" dirty="0" smtClean="0"/>
              <a:t>2 ελεύθερα μαθήματα </a:t>
            </a:r>
          </a:p>
          <a:p>
            <a:pPr lvl="1"/>
            <a:r>
              <a:rPr lang="el-GR" sz="1800" dirty="0" smtClean="0"/>
              <a:t>(π.χ. 1 επιπλέον </a:t>
            </a:r>
            <a:r>
              <a:rPr lang="en-US" sz="1800" dirty="0" smtClean="0"/>
              <a:t>project </a:t>
            </a:r>
            <a:r>
              <a:rPr lang="el-GR" sz="1800" dirty="0" smtClean="0"/>
              <a:t/>
            </a:r>
            <a:br>
              <a:rPr lang="el-GR" sz="1800" dirty="0" smtClean="0"/>
            </a:br>
            <a:r>
              <a:rPr lang="el-GR" sz="1800" dirty="0" smtClean="0"/>
              <a:t>και από την άλλη Κατεύθυνση)</a:t>
            </a:r>
            <a:endParaRPr lang="el-GR" sz="1800" dirty="0"/>
          </a:p>
        </p:txBody>
      </p:sp>
      <p:sp>
        <p:nvSpPr>
          <p:cNvPr id="61" name="TextBox 60"/>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a:xfrm>
            <a:off x="304800" y="76200"/>
            <a:ext cx="83058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Εκπαιδευτικοί Στόχοι του Νέου ΠΠΣ</a:t>
            </a:r>
          </a:p>
        </p:txBody>
      </p:sp>
      <p:sp>
        <p:nvSpPr>
          <p:cNvPr id="8195" name="2 - Θέση περιεχομένου"/>
          <p:cNvSpPr>
            <a:spLocks noGrp="1"/>
          </p:cNvSpPr>
          <p:nvPr>
            <p:ph idx="1"/>
          </p:nvPr>
        </p:nvSpPr>
        <p:spPr>
          <a:xfrm>
            <a:off x="152400" y="838200"/>
            <a:ext cx="8686800" cy="5943600"/>
          </a:xfrm>
        </p:spPr>
        <p:txBody>
          <a:bodyPr/>
          <a:lstStyle/>
          <a:p>
            <a:pPr>
              <a:spcBef>
                <a:spcPts val="600"/>
              </a:spcBef>
            </a:pPr>
            <a:r>
              <a:rPr lang="el-GR" sz="2000" b="1" dirty="0" smtClean="0"/>
              <a:t>Το Τμήμα Πληροφορικής και Τηλεπικοινωνιών του ΕΚΠΑ προσφέρει ένα σύγχρονο πρόγραμμα προπτυχιακών σπουδών (ΠΠΣ), που βασίζεται στα </a:t>
            </a:r>
            <a:r>
              <a:rPr lang="el-GR" sz="2000" dirty="0" smtClean="0"/>
              <a:t>ΠΠΣ για την Πληροφορική που </a:t>
            </a:r>
            <a:r>
              <a:rPr lang="el-GR" sz="2000" b="1" dirty="0" smtClean="0"/>
              <a:t>προτείνουν από κοινού οι κορυφαίοι διεθνείς επιστημονικοί οργανισμοί: </a:t>
            </a:r>
          </a:p>
          <a:p>
            <a:pPr lvl="1">
              <a:spcBef>
                <a:spcPts val="600"/>
              </a:spcBef>
            </a:pPr>
            <a:r>
              <a:rPr lang="el-GR" sz="2000" b="1" dirty="0" err="1" smtClean="0">
                <a:solidFill>
                  <a:srgbClr val="C00000"/>
                </a:solidFill>
              </a:rPr>
              <a:t>Association</a:t>
            </a:r>
            <a:r>
              <a:rPr lang="el-GR" sz="2000" b="1" dirty="0" smtClean="0">
                <a:solidFill>
                  <a:srgbClr val="C00000"/>
                </a:solidFill>
              </a:rPr>
              <a:t> </a:t>
            </a:r>
            <a:r>
              <a:rPr lang="el-GR" sz="2000" b="1" dirty="0" err="1" smtClean="0">
                <a:solidFill>
                  <a:srgbClr val="C00000"/>
                </a:solidFill>
              </a:rPr>
              <a:t>for</a:t>
            </a:r>
            <a:r>
              <a:rPr lang="el-GR" sz="2000" b="1" dirty="0" smtClean="0">
                <a:solidFill>
                  <a:srgbClr val="C00000"/>
                </a:solidFill>
              </a:rPr>
              <a:t> </a:t>
            </a:r>
            <a:r>
              <a:rPr lang="el-GR" sz="2000" b="1" dirty="0" err="1" smtClean="0">
                <a:solidFill>
                  <a:srgbClr val="C00000"/>
                </a:solidFill>
              </a:rPr>
              <a:t>Computing</a:t>
            </a:r>
            <a:r>
              <a:rPr lang="el-GR" sz="2000" b="1" dirty="0" smtClean="0">
                <a:solidFill>
                  <a:srgbClr val="C00000"/>
                </a:solidFill>
              </a:rPr>
              <a:t> </a:t>
            </a:r>
            <a:r>
              <a:rPr lang="el-GR" sz="2000" b="1" dirty="0" err="1" smtClean="0">
                <a:solidFill>
                  <a:srgbClr val="C00000"/>
                </a:solidFill>
              </a:rPr>
              <a:t>Machinery</a:t>
            </a:r>
            <a:r>
              <a:rPr lang="el-GR" sz="2000" b="1" dirty="0" smtClean="0">
                <a:solidFill>
                  <a:srgbClr val="C00000"/>
                </a:solidFill>
              </a:rPr>
              <a:t> (ACM) </a:t>
            </a:r>
            <a:r>
              <a:rPr lang="el-GR" sz="2000" b="1" dirty="0" smtClean="0"/>
              <a:t>και </a:t>
            </a:r>
          </a:p>
          <a:p>
            <a:pPr lvl="1">
              <a:spcBef>
                <a:spcPts val="600"/>
              </a:spcBef>
            </a:pPr>
            <a:r>
              <a:rPr lang="el-GR" sz="2000" b="1" dirty="0" smtClean="0">
                <a:solidFill>
                  <a:srgbClr val="C00000"/>
                </a:solidFill>
              </a:rPr>
              <a:t>IEEE </a:t>
            </a:r>
            <a:r>
              <a:rPr lang="el-GR" sz="2000" b="1" dirty="0" err="1" smtClean="0">
                <a:solidFill>
                  <a:srgbClr val="C00000"/>
                </a:solidFill>
              </a:rPr>
              <a:t>Computer</a:t>
            </a:r>
            <a:r>
              <a:rPr lang="el-GR" sz="2000" b="1" dirty="0" smtClean="0">
                <a:solidFill>
                  <a:srgbClr val="C00000"/>
                </a:solidFill>
              </a:rPr>
              <a:t> </a:t>
            </a:r>
            <a:r>
              <a:rPr lang="el-GR" sz="2000" b="1" dirty="0" err="1" smtClean="0">
                <a:solidFill>
                  <a:srgbClr val="C00000"/>
                </a:solidFill>
              </a:rPr>
              <a:t>Society</a:t>
            </a:r>
            <a:r>
              <a:rPr lang="el-GR" sz="2000" b="1" dirty="0" smtClean="0">
                <a:solidFill>
                  <a:srgbClr val="C00000"/>
                </a:solidFill>
              </a:rPr>
              <a:t> (CS)</a:t>
            </a:r>
            <a:r>
              <a:rPr lang="el-GR" sz="2000" b="1" dirty="0" smtClean="0"/>
              <a:t>, </a:t>
            </a:r>
          </a:p>
          <a:p>
            <a:pPr>
              <a:spcBef>
                <a:spcPts val="600"/>
              </a:spcBef>
              <a:buNone/>
            </a:pPr>
            <a:r>
              <a:rPr lang="el-GR" sz="2000" b="1" dirty="0" smtClean="0"/>
              <a:t>	εμπλουτισμένο με ένα σύγχρονο κύκλο μαθημάτων στις Τηλεπικοινωνίες (</a:t>
            </a:r>
            <a:r>
              <a:rPr lang="el-GR" sz="2000" b="1" dirty="0" err="1" smtClean="0"/>
              <a:t>Telecommunications</a:t>
            </a:r>
            <a:r>
              <a:rPr lang="el-GR" sz="2000" b="1" dirty="0" smtClean="0"/>
              <a:t>). </a:t>
            </a:r>
          </a:p>
          <a:p>
            <a:pPr>
              <a:spcBef>
                <a:spcPts val="600"/>
              </a:spcBef>
            </a:pPr>
            <a:r>
              <a:rPr lang="el-GR" sz="2000" b="1" dirty="0" smtClean="0"/>
              <a:t>Επιπλέον, προσφέρει και μαθήματα παιδαγωγικής επάρκειας.  </a:t>
            </a:r>
            <a:endParaRPr lang="en-US" sz="2000" b="1" dirty="0" smtClean="0"/>
          </a:p>
          <a:p>
            <a:pPr>
              <a:spcBef>
                <a:spcPts val="600"/>
              </a:spcBef>
            </a:pPr>
            <a:r>
              <a:rPr lang="el-GR" sz="2000" dirty="0" smtClean="0"/>
              <a:t>Το νέο ΠΠΣ στοχεύει: </a:t>
            </a:r>
          </a:p>
          <a:p>
            <a:pPr lvl="1">
              <a:spcBef>
                <a:spcPts val="600"/>
              </a:spcBef>
            </a:pPr>
            <a:r>
              <a:rPr lang="el-GR" sz="2000" dirty="0" smtClean="0"/>
              <a:t>στην </a:t>
            </a:r>
            <a:r>
              <a:rPr lang="el-GR" sz="2000" dirty="0" smtClean="0">
                <a:solidFill>
                  <a:srgbClr val="C00000"/>
                </a:solidFill>
              </a:rPr>
              <a:t>οριζόντια γνώση </a:t>
            </a:r>
            <a:r>
              <a:rPr lang="el-GR" sz="2000" dirty="0" smtClean="0"/>
              <a:t>όλων των βασικών γνωστικών αντικειμένων στην Πληροφορική και τις Τηλεπικοινωνίες με την προσφορά υποχρεωτικών μαθημάτων (</a:t>
            </a:r>
            <a:r>
              <a:rPr lang="el-GR" sz="2000" dirty="0" smtClean="0">
                <a:solidFill>
                  <a:srgbClr val="C00000"/>
                </a:solidFill>
              </a:rPr>
              <a:t>βασικός κύκλος σπουδών</a:t>
            </a:r>
            <a:r>
              <a:rPr lang="el-GR" sz="2000" dirty="0" smtClean="0"/>
              <a:t>), </a:t>
            </a:r>
          </a:p>
          <a:p>
            <a:pPr lvl="1">
              <a:spcBef>
                <a:spcPts val="600"/>
              </a:spcBef>
            </a:pPr>
            <a:r>
              <a:rPr lang="el-GR" sz="2000" dirty="0" smtClean="0"/>
              <a:t>στην </a:t>
            </a:r>
            <a:r>
              <a:rPr lang="el-GR" sz="2000" dirty="0" smtClean="0">
                <a:solidFill>
                  <a:srgbClr val="C00000"/>
                </a:solidFill>
              </a:rPr>
              <a:t>εξειδίκευση</a:t>
            </a:r>
            <a:r>
              <a:rPr lang="el-GR" sz="2000" dirty="0" smtClean="0"/>
              <a:t> με την προσφορά κατ’ επιλογή υποχρεωτικών μαθημάτων και προαιρετικών μαθημάτων διαρθρωμένα σε </a:t>
            </a:r>
            <a:br>
              <a:rPr lang="el-GR" sz="2000" dirty="0" smtClean="0"/>
            </a:br>
            <a:r>
              <a:rPr lang="el-GR" sz="2000" dirty="0" smtClean="0"/>
              <a:t>6 ειδικεύσεις, στις οποίες το Τμήμα έχει πολύ υψηλής στάθμης ερευνητική δραστηριότητα (</a:t>
            </a:r>
            <a:r>
              <a:rPr lang="el-GR" sz="2000" dirty="0" smtClean="0">
                <a:solidFill>
                  <a:srgbClr val="C00000"/>
                </a:solidFill>
              </a:rPr>
              <a:t>εστιασμένος κύκλος σπουδών</a:t>
            </a:r>
            <a:r>
              <a:rPr lang="el-GR" sz="2000"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(Χ,Υ=1-3 ή 4-6) </a:t>
            </a:r>
            <a:r>
              <a:rPr lang="el-GR" sz="2400" b="1" dirty="0" smtClean="0">
                <a:solidFill>
                  <a:srgbClr val="002060"/>
                </a:solidFill>
              </a:rPr>
              <a:t>της ίδιας κατεύθυνσης</a:t>
            </a:r>
            <a:endParaRPr lang="el-GR" b="1" baseline="-25000" dirty="0">
              <a:solidFill>
                <a:srgbClr val="002060"/>
              </a:solidFill>
            </a:endParaRPr>
          </a:p>
        </p:txBody>
      </p:sp>
      <p:sp>
        <p:nvSpPr>
          <p:cNvPr id="27"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28" name="Content Placeholder 57"/>
          <p:cNvSpPr txBox="1">
            <a:spLocks/>
          </p:cNvSpPr>
          <p:nvPr/>
        </p:nvSpPr>
        <p:spPr>
          <a:xfrm>
            <a:off x="4572000" y="1600200"/>
            <a:ext cx="43434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ανήκουν οι ειδικεύσεις </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και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endParaRPr kumimoji="0" lang="el-GR" sz="2000" b="1" i="0" u="none" strike="noStrike" kern="1200" cap="none" spc="0" normalizeH="0" baseline="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ελεύθερα μαθήματα </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(π.χ. 1 επιπλέον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r>
            <a:br>
              <a:rPr kumimoji="0" lang="el-GR" sz="1800" b="1" i="0" u="none" strike="noStrike" kern="1200" cap="none" spc="0" normalizeH="0" baseline="0" noProof="0" dirty="0" smtClean="0">
                <a:ln>
                  <a:noFill/>
                </a:ln>
                <a:solidFill>
                  <a:schemeClr val="tx1"/>
                </a:solidFill>
                <a:effectLst/>
                <a:uLnTx/>
                <a:uFillTx/>
                <a:latin typeface="+mn-lt"/>
                <a:ea typeface="+mn-ea"/>
                <a:cs typeface="+mn-cs"/>
              </a:rPr>
            </a:br>
            <a:r>
              <a:rPr kumimoji="0" lang="el-GR" sz="1800" b="1" i="0" u="none" strike="noStrike" kern="1200" cap="none" spc="0" normalizeH="0" baseline="0" noProof="0" dirty="0" smtClean="0">
                <a:ln>
                  <a:noFill/>
                </a:ln>
                <a:solidFill>
                  <a:schemeClr val="tx1"/>
                </a:solidFill>
                <a:effectLst/>
                <a:uLnTx/>
                <a:uFillTx/>
                <a:latin typeface="+mn-lt"/>
                <a:ea typeface="+mn-ea"/>
                <a:cs typeface="+mn-cs"/>
              </a:rPr>
              <a:t>και από την άλλη Κατεύθυνση)</a:t>
            </a:r>
            <a:endParaRPr kumimoji="0" lang="el-G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Rectangle 28"/>
          <p:cNvSpPr/>
          <p:nvPr/>
        </p:nvSpPr>
        <p:spPr>
          <a:xfrm>
            <a:off x="5334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30" name="Rectangle 29"/>
          <p:cNvSpPr/>
          <p:nvPr/>
        </p:nvSpPr>
        <p:spPr>
          <a:xfrm>
            <a:off x="5334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5334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2" name="Rectangle 31"/>
          <p:cNvSpPr/>
          <p:nvPr/>
        </p:nvSpPr>
        <p:spPr>
          <a:xfrm>
            <a:off x="5334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3" name="Rectangle 32"/>
          <p:cNvSpPr/>
          <p:nvPr/>
        </p:nvSpPr>
        <p:spPr>
          <a:xfrm>
            <a:off x="1524000" y="19050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4" name="Rectangle 33"/>
          <p:cNvSpPr/>
          <p:nvPr/>
        </p:nvSpPr>
        <p:spPr>
          <a:xfrm>
            <a:off x="1524000" y="26670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5" name="Rectangle 34"/>
          <p:cNvSpPr/>
          <p:nvPr/>
        </p:nvSpPr>
        <p:spPr>
          <a:xfrm>
            <a:off x="1524000" y="30480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6" name="Rectangle 35"/>
          <p:cNvSpPr/>
          <p:nvPr/>
        </p:nvSpPr>
        <p:spPr>
          <a:xfrm>
            <a:off x="1524000" y="22860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7" name="Rectangle 36"/>
          <p:cNvSpPr/>
          <p:nvPr/>
        </p:nvSpPr>
        <p:spPr>
          <a:xfrm>
            <a:off x="1524000" y="59436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38" name="Straight Arrow Connector 37"/>
          <p:cNvCxnSpPr/>
          <p:nvPr/>
        </p:nvCxnSpPr>
        <p:spPr>
          <a:xfrm flipH="1">
            <a:off x="1600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362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362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600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3" name="Rectangle 42"/>
          <p:cNvSpPr/>
          <p:nvPr/>
        </p:nvSpPr>
        <p:spPr>
          <a:xfrm>
            <a:off x="5334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44" name="Rectangle 43"/>
          <p:cNvSpPr/>
          <p:nvPr/>
        </p:nvSpPr>
        <p:spPr>
          <a:xfrm>
            <a:off x="25908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5" name="Rectangle 44"/>
          <p:cNvSpPr/>
          <p:nvPr/>
        </p:nvSpPr>
        <p:spPr>
          <a:xfrm>
            <a:off x="25908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46" name="Rectangle 45"/>
          <p:cNvSpPr/>
          <p:nvPr/>
        </p:nvSpPr>
        <p:spPr>
          <a:xfrm>
            <a:off x="25908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47" name="Rectangle 46"/>
          <p:cNvSpPr/>
          <p:nvPr/>
        </p:nvSpPr>
        <p:spPr>
          <a:xfrm>
            <a:off x="25908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48" name="Rectangle 47"/>
          <p:cNvSpPr/>
          <p:nvPr/>
        </p:nvSpPr>
        <p:spPr>
          <a:xfrm>
            <a:off x="25908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9" name="Rectangle 48"/>
          <p:cNvSpPr/>
          <p:nvPr/>
        </p:nvSpPr>
        <p:spPr>
          <a:xfrm>
            <a:off x="25908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50" name="TextBox 66"/>
          <p:cNvSpPr txBox="1">
            <a:spLocks noChangeArrowheads="1"/>
          </p:cNvSpPr>
          <p:nvPr/>
        </p:nvSpPr>
        <p:spPr bwMode="auto">
          <a:xfrm>
            <a:off x="2201864" y="3429000"/>
            <a:ext cx="312906" cy="369332"/>
          </a:xfrm>
          <a:prstGeom prst="rect">
            <a:avLst/>
          </a:prstGeom>
          <a:noFill/>
          <a:ln w="9525">
            <a:noFill/>
            <a:miter lim="800000"/>
            <a:headEnd/>
            <a:tailEnd/>
          </a:ln>
        </p:spPr>
        <p:txBody>
          <a:bodyPr wrap="none">
            <a:spAutoFit/>
          </a:bodyPr>
          <a:lstStyle/>
          <a:p>
            <a:r>
              <a:rPr lang="el-GR"/>
              <a:t>ή</a:t>
            </a:r>
          </a:p>
        </p:txBody>
      </p:sp>
      <p:sp>
        <p:nvSpPr>
          <p:cNvPr id="52" name="TextBox 51"/>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(Χ=1-3 &amp; Υ=4-6) </a:t>
            </a:r>
            <a:r>
              <a:rPr lang="el-GR" sz="2400" b="1" dirty="0" smtClean="0">
                <a:solidFill>
                  <a:srgbClr val="002060"/>
                </a:solidFill>
              </a:rPr>
              <a:t>διαφορετικών κατευθύνσεων</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9812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ανήκει η ειδίκευση</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ή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p>
          <a:p>
            <a:pPr marL="273050" indent="-273050">
              <a:spcBef>
                <a:spcPct val="20000"/>
              </a:spcBef>
              <a:buClr>
                <a:srgbClr val="0BD0D9"/>
              </a:buClr>
              <a:buSzPct val="95000"/>
              <a:buFont typeface="Wingdings 2" pitchFamily="18" charset="2"/>
              <a:buChar char=""/>
            </a:pPr>
            <a:r>
              <a:rPr lang="el-GR" sz="2000" b="1" dirty="0" smtClean="0">
                <a:latin typeface="+mn-lt"/>
                <a:cs typeface="+mn-cs"/>
              </a:rPr>
              <a:t>2 επιπλέον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p:txBody>
      </p:sp>
      <p:sp>
        <p:nvSpPr>
          <p:cNvPr id="28" name="Rectangle 27"/>
          <p:cNvSpPr/>
          <p:nvPr/>
        </p:nvSpPr>
        <p:spPr>
          <a:xfrm>
            <a:off x="4572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9" name="Rectangle 28"/>
          <p:cNvSpPr/>
          <p:nvPr/>
        </p:nvSpPr>
        <p:spPr>
          <a:xfrm>
            <a:off x="4572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0" name="Rectangle 29"/>
          <p:cNvSpPr/>
          <p:nvPr/>
        </p:nvSpPr>
        <p:spPr>
          <a:xfrm>
            <a:off x="4572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1295400" y="4876800"/>
            <a:ext cx="21336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a:t>
            </a:r>
            <a:r>
              <a:rPr lang="el-GR" sz="1600" dirty="0" smtClean="0">
                <a:solidFill>
                  <a:schemeClr val="tx1"/>
                </a:solidFill>
              </a:rPr>
              <a:t>2 </a:t>
            </a:r>
            <a:r>
              <a:rPr lang="en-US" sz="1600" dirty="0" smtClean="0">
                <a:solidFill>
                  <a:schemeClr val="tx1"/>
                </a:solidFill>
              </a:rPr>
              <a:t>Project</a:t>
            </a:r>
            <a:r>
              <a:rPr lang="el-GR" sz="1600" dirty="0" smtClean="0">
                <a:solidFill>
                  <a:schemeClr val="tx1"/>
                </a:solidFill>
              </a:rPr>
              <a:t> (Α ή Β)</a:t>
            </a:r>
            <a:endParaRPr lang="el-GR" sz="1600" dirty="0">
              <a:solidFill>
                <a:schemeClr val="tx1"/>
              </a:solidFill>
            </a:endParaRPr>
          </a:p>
        </p:txBody>
      </p:sp>
      <p:sp>
        <p:nvSpPr>
          <p:cNvPr id="32" name="Rectangle 31"/>
          <p:cNvSpPr/>
          <p:nvPr/>
        </p:nvSpPr>
        <p:spPr>
          <a:xfrm>
            <a:off x="1447800" y="2133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3" name="Rectangle 32"/>
          <p:cNvSpPr/>
          <p:nvPr/>
        </p:nvSpPr>
        <p:spPr>
          <a:xfrm>
            <a:off x="1447800" y="2895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4" name="Rectangle 33"/>
          <p:cNvSpPr/>
          <p:nvPr/>
        </p:nvSpPr>
        <p:spPr>
          <a:xfrm>
            <a:off x="1447800" y="3276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5" name="Rectangle 34"/>
          <p:cNvSpPr/>
          <p:nvPr/>
        </p:nvSpPr>
        <p:spPr>
          <a:xfrm>
            <a:off x="1447800" y="2514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cxnSp>
        <p:nvCxnSpPr>
          <p:cNvPr id="36" name="Straight Arrow Connector 35"/>
          <p:cNvCxnSpPr/>
          <p:nvPr/>
        </p:nvCxnSpPr>
        <p:spPr>
          <a:xfrm flipH="1">
            <a:off x="1524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86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295400" y="4572000"/>
            <a:ext cx="21336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 (Α ή Β)</a:t>
            </a:r>
            <a:endParaRPr lang="el-GR" sz="1600" baseline="-25000" dirty="0">
              <a:solidFill>
                <a:schemeClr val="tx1"/>
              </a:solidFill>
            </a:endParaRPr>
          </a:p>
        </p:txBody>
      </p:sp>
      <p:sp>
        <p:nvSpPr>
          <p:cNvPr id="39" name="Rectangle 38"/>
          <p:cNvSpPr/>
          <p:nvPr/>
        </p:nvSpPr>
        <p:spPr>
          <a:xfrm>
            <a:off x="25146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0" name="Rectangle 39"/>
          <p:cNvSpPr/>
          <p:nvPr/>
        </p:nvSpPr>
        <p:spPr>
          <a:xfrm>
            <a:off x="25146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Υ</a:t>
            </a:r>
          </a:p>
        </p:txBody>
      </p:sp>
      <p:sp>
        <p:nvSpPr>
          <p:cNvPr id="41" name="Rectangle 40"/>
          <p:cNvSpPr/>
          <p:nvPr/>
        </p:nvSpPr>
        <p:spPr>
          <a:xfrm>
            <a:off x="25146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Υ</a:t>
            </a:r>
          </a:p>
        </p:txBody>
      </p:sp>
      <p:sp>
        <p:nvSpPr>
          <p:cNvPr id="42" name="TextBox 67"/>
          <p:cNvSpPr txBox="1">
            <a:spLocks noChangeArrowheads="1"/>
          </p:cNvSpPr>
          <p:nvPr/>
        </p:nvSpPr>
        <p:spPr bwMode="auto">
          <a:xfrm>
            <a:off x="2057402" y="3657600"/>
            <a:ext cx="481607" cy="369332"/>
          </a:xfrm>
          <a:prstGeom prst="rect">
            <a:avLst/>
          </a:prstGeom>
          <a:noFill/>
          <a:ln w="9525">
            <a:noFill/>
            <a:miter lim="800000"/>
            <a:headEnd/>
            <a:tailEnd/>
          </a:ln>
        </p:spPr>
        <p:txBody>
          <a:bodyPr wrap="none">
            <a:spAutoFit/>
          </a:bodyPr>
          <a:lstStyle/>
          <a:p>
            <a:r>
              <a:rPr lang="el-GR"/>
              <a:t>και</a:t>
            </a:r>
          </a:p>
        </p:txBody>
      </p:sp>
      <p:sp>
        <p:nvSpPr>
          <p:cNvPr id="43" name="TextBox 42"/>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44" name="TextBox 43"/>
          <p:cNvSpPr txBox="1"/>
          <p:nvPr/>
        </p:nvSpPr>
        <p:spPr>
          <a:xfrm>
            <a:off x="381000" y="6135471"/>
            <a:ext cx="3405228" cy="646331"/>
          </a:xfrm>
          <a:prstGeom prst="rect">
            <a:avLst/>
          </a:prstGeom>
          <a:noFill/>
        </p:spPr>
        <p:txBody>
          <a:bodyPr wrap="none" rtlCol="0">
            <a:spAutoFit/>
          </a:bodyPr>
          <a:lstStyle/>
          <a:p>
            <a:r>
              <a:rPr lang="el-GR" dirty="0" smtClean="0">
                <a:latin typeface="Constantia" pitchFamily="18" charset="0"/>
              </a:rPr>
              <a:t>Ενδεχομένως</a:t>
            </a:r>
            <a:r>
              <a:rPr lang="en-US" dirty="0" smtClean="0">
                <a:latin typeface="Constantia" pitchFamily="18" charset="0"/>
              </a:rPr>
              <a:t>,</a:t>
            </a:r>
            <a:r>
              <a:rPr lang="el-GR" dirty="0" smtClean="0">
                <a:latin typeface="Constantia" pitchFamily="18" charset="0"/>
              </a:rPr>
              <a:t> να συσσωρεύσουν </a:t>
            </a:r>
          </a:p>
          <a:p>
            <a:r>
              <a:rPr lang="el-GR" dirty="0" smtClean="0">
                <a:latin typeface="Constantia" pitchFamily="18" charset="0"/>
              </a:rPr>
              <a:t>επιπλέον 4 </a:t>
            </a:r>
            <a:r>
              <a:rPr lang="en-US" dirty="0" smtClean="0">
                <a:latin typeface="Constantia" pitchFamily="18" charset="0"/>
              </a:rPr>
              <a:t>ECTS</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Οριζόντια γνώση χωρίς ειδίκευση </a:t>
            </a:r>
            <a:br>
              <a:rPr lang="el-GR" sz="2400" b="1" dirty="0" smtClean="0">
                <a:solidFill>
                  <a:srgbClr val="002060"/>
                </a:solidFill>
              </a:rPr>
            </a:br>
            <a:r>
              <a:rPr lang="el-GR" sz="2400" b="1" dirty="0" smtClean="0">
                <a:solidFill>
                  <a:srgbClr val="002060"/>
                </a:solidFill>
              </a:rPr>
              <a:t>(εν μέρει εστίαση σε Κατεύθυνση)</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8288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indent="-273050">
              <a:spcBef>
                <a:spcPct val="20000"/>
              </a:spcBef>
              <a:buClr>
                <a:srgbClr val="0BD0D9"/>
              </a:buClr>
              <a:buSzPct val="95000"/>
              <a:buFont typeface="Wingdings 2" pitchFamily="18" charset="2"/>
              <a:buChar char=""/>
            </a:pPr>
            <a:r>
              <a:rPr lang="el-GR" sz="2000" b="1" dirty="0" smtClean="0">
                <a:latin typeface="+mn-lt"/>
                <a:cs typeface="+mn-cs"/>
              </a:rPr>
              <a:t>4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από όλες τις Ειδικεύσεις της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4-6 οποιαδήποτε μαθήματα επιλογής (ΕΥΜ ή ΠΜ)</a:t>
            </a:r>
            <a:br>
              <a:rPr lang="el-GR" sz="2000" b="1" dirty="0" smtClean="0">
                <a:latin typeface="Constantia" pitchFamily="18" charset="0"/>
              </a:rPr>
            </a:br>
            <a:r>
              <a:rPr lang="el-GR" sz="2000" b="1" dirty="0" smtClean="0">
                <a:latin typeface="Constantia" pitchFamily="18" charset="0"/>
              </a:rPr>
              <a:t>ανεξαρτήτως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2 ελεύθερα μαθήματα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(π.χ. 1 επιπλέον </a:t>
            </a:r>
            <a:r>
              <a:rPr lang="el-GR" b="1" dirty="0" err="1" smtClean="0">
                <a:latin typeface="+mn-lt"/>
                <a:cs typeface="+mn-cs"/>
              </a:rPr>
              <a:t>project</a:t>
            </a:r>
            <a:r>
              <a:rPr lang="el-GR" b="1" dirty="0" smtClean="0">
                <a:latin typeface="+mn-lt"/>
                <a:cs typeface="+mn-cs"/>
              </a:rPr>
              <a:t> </a:t>
            </a:r>
            <a:br>
              <a:rPr lang="el-GR" b="1" dirty="0" smtClean="0">
                <a:latin typeface="+mn-lt"/>
                <a:cs typeface="+mn-cs"/>
              </a:rPr>
            </a:br>
            <a:r>
              <a:rPr lang="el-GR" b="1" dirty="0" smtClean="0">
                <a:latin typeface="+mn-lt"/>
                <a:cs typeface="+mn-cs"/>
              </a:rPr>
              <a:t>και από την άλλη Κατεύθυνση)</a:t>
            </a:r>
          </a:p>
        </p:txBody>
      </p:sp>
      <p:sp>
        <p:nvSpPr>
          <p:cNvPr id="5" name="TextBox 4"/>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21" name="Rectangle 20"/>
          <p:cNvSpPr/>
          <p:nvPr/>
        </p:nvSpPr>
        <p:spPr>
          <a:xfrm>
            <a:off x="3810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2" name="Rectangle 21"/>
          <p:cNvSpPr/>
          <p:nvPr/>
        </p:nvSpPr>
        <p:spPr>
          <a:xfrm>
            <a:off x="3810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5 ΕΥΜ</a:t>
            </a:r>
          </a:p>
        </p:txBody>
      </p:sp>
      <p:sp>
        <p:nvSpPr>
          <p:cNvPr id="23" name="Rectangle 22"/>
          <p:cNvSpPr/>
          <p:nvPr/>
        </p:nvSpPr>
        <p:spPr>
          <a:xfrm>
            <a:off x="3810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24" name="Rectangle 23"/>
          <p:cNvSpPr/>
          <p:nvPr/>
        </p:nvSpPr>
        <p:spPr>
          <a:xfrm>
            <a:off x="1219200" y="5410200"/>
            <a:ext cx="19812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a:t>
            </a:r>
            <a:r>
              <a:rPr lang="el-GR" sz="1600" dirty="0" smtClean="0">
                <a:solidFill>
                  <a:schemeClr val="tx1"/>
                </a:solidFill>
              </a:rPr>
              <a:t>ΕΥΜ ή Β/Ε </a:t>
            </a:r>
            <a:r>
              <a:rPr lang="el-GR" sz="1600" dirty="0">
                <a:solidFill>
                  <a:schemeClr val="tx1"/>
                </a:solidFill>
              </a:rPr>
              <a:t>ΠΜ</a:t>
            </a:r>
          </a:p>
        </p:txBody>
      </p:sp>
      <p:sp>
        <p:nvSpPr>
          <p:cNvPr id="25" name="Rectangle 24"/>
          <p:cNvSpPr/>
          <p:nvPr/>
        </p:nvSpPr>
        <p:spPr>
          <a:xfrm>
            <a:off x="3810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26" name="Rectangle 25"/>
          <p:cNvSpPr/>
          <p:nvPr/>
        </p:nvSpPr>
        <p:spPr>
          <a:xfrm>
            <a:off x="1371600" y="19812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27" name="Rectangle 26"/>
          <p:cNvSpPr/>
          <p:nvPr/>
        </p:nvSpPr>
        <p:spPr>
          <a:xfrm>
            <a:off x="1371600" y="27432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28" name="Rectangle 27"/>
          <p:cNvSpPr/>
          <p:nvPr/>
        </p:nvSpPr>
        <p:spPr>
          <a:xfrm>
            <a:off x="1371600" y="31242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29" name="Rectangle 28"/>
          <p:cNvSpPr/>
          <p:nvPr/>
        </p:nvSpPr>
        <p:spPr>
          <a:xfrm>
            <a:off x="1371600" y="23622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0" name="Rectangle 29"/>
          <p:cNvSpPr/>
          <p:nvPr/>
        </p:nvSpPr>
        <p:spPr>
          <a:xfrm>
            <a:off x="1219200" y="5791200"/>
            <a:ext cx="19812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sp>
        <p:nvSpPr>
          <p:cNvPr id="31" name="Rectangle 30"/>
          <p:cNvSpPr/>
          <p:nvPr/>
        </p:nvSpPr>
        <p:spPr>
          <a:xfrm>
            <a:off x="24384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32" name="Rectangle 31"/>
          <p:cNvSpPr/>
          <p:nvPr/>
        </p:nvSpPr>
        <p:spPr>
          <a:xfrm>
            <a:off x="24384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6 ΕΥΜ</a:t>
            </a:r>
          </a:p>
        </p:txBody>
      </p:sp>
      <p:sp>
        <p:nvSpPr>
          <p:cNvPr id="33" name="Rectangle 32"/>
          <p:cNvSpPr/>
          <p:nvPr/>
        </p:nvSpPr>
        <p:spPr>
          <a:xfrm>
            <a:off x="24384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34" name="Rectangle 33"/>
          <p:cNvSpPr/>
          <p:nvPr/>
        </p:nvSpPr>
        <p:spPr>
          <a:xfrm>
            <a:off x="24384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cxnSp>
        <p:nvCxnSpPr>
          <p:cNvPr id="35" name="Straight Arrow Connector 34"/>
          <p:cNvCxnSpPr/>
          <p:nvPr/>
        </p:nvCxnSpPr>
        <p:spPr>
          <a:xfrm flipH="1">
            <a:off x="1447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209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209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447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50"/>
          <p:cNvSpPr txBox="1">
            <a:spLocks noChangeArrowheads="1"/>
          </p:cNvSpPr>
          <p:nvPr/>
        </p:nvSpPr>
        <p:spPr bwMode="auto">
          <a:xfrm>
            <a:off x="2057400" y="3505200"/>
            <a:ext cx="312906" cy="369332"/>
          </a:xfrm>
          <a:prstGeom prst="rect">
            <a:avLst/>
          </a:prstGeom>
          <a:noFill/>
          <a:ln w="9525">
            <a:noFill/>
            <a:miter lim="800000"/>
            <a:headEnd/>
            <a:tailEnd/>
          </a:ln>
        </p:spPr>
        <p:txBody>
          <a:bodyPr wrap="none">
            <a:spAutoFit/>
          </a:bodyPr>
          <a:lstStyle/>
          <a:p>
            <a:r>
              <a:rPr lang="el-GR"/>
              <a:t>ή</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5257800" cy="685800"/>
          </a:xfrm>
        </p:spPr>
        <p:txBody>
          <a:bodyPr/>
          <a:lstStyle/>
          <a:p>
            <a:r>
              <a:rPr lang="el-GR" sz="3600" dirty="0" smtClean="0"/>
              <a:t>Εφαρμογή του Νέου ΠΠΣ</a:t>
            </a:r>
            <a:endParaRPr lang="el-GR" sz="3600" dirty="0"/>
          </a:p>
        </p:txBody>
      </p:sp>
      <p:sp>
        <p:nvSpPr>
          <p:cNvPr id="3" name="Content Placeholder 2"/>
          <p:cNvSpPr>
            <a:spLocks noGrp="1"/>
          </p:cNvSpPr>
          <p:nvPr>
            <p:ph idx="1"/>
          </p:nvPr>
        </p:nvSpPr>
        <p:spPr>
          <a:xfrm>
            <a:off x="228600" y="1143003"/>
            <a:ext cx="8610600" cy="5257797"/>
          </a:xfrm>
        </p:spPr>
        <p:txBody>
          <a:bodyPr/>
          <a:lstStyle/>
          <a:p>
            <a:r>
              <a:rPr lang="el-GR" sz="2400" dirty="0" smtClean="0"/>
              <a:t>Το νέο ΠΠΣ εφαρμόζεται από το ακαδημαϊκό έτος </a:t>
            </a:r>
            <a:br>
              <a:rPr lang="el-GR" sz="2400" dirty="0" smtClean="0"/>
            </a:br>
            <a:r>
              <a:rPr lang="el-GR" sz="2400" dirty="0" smtClean="0">
                <a:solidFill>
                  <a:srgbClr val="C00000"/>
                </a:solidFill>
              </a:rPr>
              <a:t>2013-2014</a:t>
            </a:r>
            <a:r>
              <a:rPr lang="el-GR" sz="2400" dirty="0" smtClean="0"/>
              <a:t> μόνο στο </a:t>
            </a:r>
            <a:r>
              <a:rPr lang="el-GR" sz="2400" dirty="0" smtClean="0">
                <a:solidFill>
                  <a:srgbClr val="C00000"/>
                </a:solidFill>
              </a:rPr>
              <a:t>βασικό κύκλο σπουδών</a:t>
            </a:r>
            <a:r>
              <a:rPr lang="el-GR" sz="2400" dirty="0" smtClean="0"/>
              <a:t>, </a:t>
            </a:r>
            <a:br>
              <a:rPr lang="el-GR" sz="2400" dirty="0" smtClean="0"/>
            </a:br>
            <a:r>
              <a:rPr lang="el-GR" sz="2400" dirty="0" smtClean="0"/>
              <a:t>ενώ από το ακαδημαϊκό έτος </a:t>
            </a:r>
            <a:r>
              <a:rPr lang="el-GR" sz="2400" dirty="0" smtClean="0">
                <a:solidFill>
                  <a:srgbClr val="C00000"/>
                </a:solidFill>
              </a:rPr>
              <a:t>2014-2015 πλήρως</a:t>
            </a:r>
            <a:r>
              <a:rPr lang="el-GR" sz="2400" dirty="0" smtClean="0"/>
              <a:t>. </a:t>
            </a:r>
          </a:p>
          <a:p>
            <a:r>
              <a:rPr lang="el-GR" sz="2400" dirty="0" smtClean="0"/>
              <a:t>Στο νέο πρόγραμμα σπουδών εντάσσονται όλοι οι φοιτητές με </a:t>
            </a:r>
            <a:r>
              <a:rPr lang="el-GR" sz="2400" dirty="0" smtClean="0">
                <a:solidFill>
                  <a:srgbClr val="C00000"/>
                </a:solidFill>
              </a:rPr>
              <a:t>έτος εγγραφής από το 2012 και μετά</a:t>
            </a:r>
            <a:r>
              <a:rPr lang="el-GR" sz="2400" dirty="0" smtClean="0"/>
              <a:t>. </a:t>
            </a:r>
          </a:p>
          <a:p>
            <a:r>
              <a:rPr lang="el-GR" sz="2400" dirty="0" smtClean="0"/>
              <a:t>Οι φοιτητές με έτος εγγραφής </a:t>
            </a:r>
            <a:r>
              <a:rPr lang="el-GR" sz="2400" dirty="0" smtClean="0">
                <a:solidFill>
                  <a:srgbClr val="C00000"/>
                </a:solidFill>
              </a:rPr>
              <a:t>πριν</a:t>
            </a:r>
            <a:r>
              <a:rPr lang="el-GR" sz="2400" dirty="0" smtClean="0"/>
              <a:t> </a:t>
            </a:r>
            <a:r>
              <a:rPr lang="el-GR" sz="2400" dirty="0" smtClean="0">
                <a:solidFill>
                  <a:srgbClr val="C00000"/>
                </a:solidFill>
              </a:rPr>
              <a:t>το 2012 </a:t>
            </a:r>
            <a:r>
              <a:rPr lang="el-GR" sz="2400" dirty="0" smtClean="0"/>
              <a:t>εντάσσονται μετά από αίτησή τους από το ακαδημαϊκό έτος </a:t>
            </a:r>
            <a:r>
              <a:rPr lang="el-GR" sz="2400" dirty="0" smtClean="0">
                <a:solidFill>
                  <a:srgbClr val="C00000"/>
                </a:solidFill>
              </a:rPr>
              <a:t>2014-2015</a:t>
            </a:r>
            <a:r>
              <a:rPr lang="el-GR" sz="2400" dirty="0" smtClean="0"/>
              <a:t>.</a:t>
            </a:r>
          </a:p>
          <a:p>
            <a:pPr lvl="1"/>
            <a:r>
              <a:rPr lang="el-GR" sz="1800" dirty="0"/>
              <a:t>Η ένταξη στο νέο ΠΠΣ θα γίνεται ετησίως στην αρχή κάθε νέου ακαδημαϊκού έτους μετά από αίτηση στη γραμματεία του Τμήματος </a:t>
            </a:r>
            <a:r>
              <a:rPr lang="el-GR" sz="1800" dirty="0" smtClean="0"/>
              <a:t/>
            </a:r>
            <a:br>
              <a:rPr lang="el-GR" sz="1800" dirty="0" smtClean="0"/>
            </a:br>
            <a:r>
              <a:rPr lang="el-GR" sz="1800" dirty="0" smtClean="0"/>
              <a:t>και </a:t>
            </a:r>
            <a:r>
              <a:rPr lang="el-GR" sz="1800" dirty="0"/>
              <a:t>αφορά φοιτητές του παλαιού ΠΠΣ, που δεν έχουν ήδη ολοκληρώσει τις υποχρεώσεις τους για τη λήψη πτυχίου σύμφωνα με το νέο ΠΠΣ. </a:t>
            </a:r>
            <a:r>
              <a:rPr lang="el-GR" sz="1800" dirty="0" smtClean="0"/>
              <a:t/>
            </a:r>
            <a:br>
              <a:rPr lang="el-GR" sz="1800" dirty="0" smtClean="0"/>
            </a:br>
            <a:r>
              <a:rPr lang="el-GR" sz="1800" dirty="0" smtClean="0"/>
              <a:t>Οι </a:t>
            </a:r>
            <a:r>
              <a:rPr lang="el-GR" sz="1800" dirty="0"/>
              <a:t>φοιτητές που εντάσσονται στο νέο ΠΠΣ πρέπει να παραμείνουν </a:t>
            </a:r>
            <a:r>
              <a:rPr lang="el-GR" sz="1800" dirty="0" smtClean="0"/>
              <a:t/>
            </a:r>
            <a:br>
              <a:rPr lang="el-GR" sz="1800" dirty="0" smtClean="0"/>
            </a:br>
            <a:r>
              <a:rPr lang="el-GR" sz="1800" dirty="0" smtClean="0"/>
              <a:t>σε </a:t>
            </a:r>
            <a:r>
              <a:rPr lang="el-GR" sz="1800" dirty="0"/>
              <a:t>αυτό τουλάχιστον για 1 εξάμηνο πριν αποφοιτήσουν. </a:t>
            </a:r>
            <a:endParaRPr lang="el-GR" sz="1800" dirty="0" smtClean="0"/>
          </a:p>
          <a:p>
            <a:r>
              <a:rPr lang="el-GR" sz="2400" dirty="0" smtClean="0"/>
              <a:t>Η ένταξη στο νέο ΠΠΣ θα καταστεί υποχρεωτική το ακαδημαϊκό έτος </a:t>
            </a:r>
            <a:r>
              <a:rPr lang="el-GR" sz="2400" dirty="0" smtClean="0">
                <a:solidFill>
                  <a:srgbClr val="C00000"/>
                </a:solidFill>
              </a:rPr>
              <a:t>201</a:t>
            </a:r>
            <a:r>
              <a:rPr lang="en-US" sz="2400" dirty="0" smtClean="0">
                <a:solidFill>
                  <a:srgbClr val="C00000"/>
                </a:solidFill>
              </a:rPr>
              <a:t>8</a:t>
            </a:r>
            <a:r>
              <a:rPr lang="el-GR" sz="2400" dirty="0" smtClean="0">
                <a:solidFill>
                  <a:srgbClr val="C00000"/>
                </a:solidFill>
              </a:rPr>
              <a:t>-201</a:t>
            </a:r>
            <a:r>
              <a:rPr lang="en-US" sz="2400" dirty="0" smtClean="0">
                <a:solidFill>
                  <a:srgbClr val="C00000"/>
                </a:solidFill>
              </a:rPr>
              <a:t>9</a:t>
            </a:r>
            <a:r>
              <a:rPr lang="el-GR" sz="2400" dirty="0" smtClean="0"/>
              <a:t>.</a:t>
            </a:r>
            <a:endParaRPr lang="en-US"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152400"/>
            <a:ext cx="9144000" cy="685800"/>
          </a:xfrm>
        </p:spPr>
        <p:txBody>
          <a:bodyPr/>
          <a:lstStyle/>
          <a:p>
            <a:r>
              <a:rPr lang="el-GR" sz="3600" dirty="0" smtClean="0"/>
              <a:t>Υπολογισμός Βαθμού Πτυχίου του Νέου ΠΠΣ</a:t>
            </a:r>
          </a:p>
        </p:txBody>
      </p:sp>
      <p:graphicFrame>
        <p:nvGraphicFramePr>
          <p:cNvPr id="1026" name="Content Placeholder 3"/>
          <p:cNvGraphicFramePr>
            <a:graphicFrameLocks noGrp="1" noChangeAspect="1"/>
          </p:cNvGraphicFramePr>
          <p:nvPr>
            <p:ph idx="1"/>
          </p:nvPr>
        </p:nvGraphicFramePr>
        <p:xfrm>
          <a:off x="1730377" y="1143000"/>
          <a:ext cx="5735639" cy="1371600"/>
        </p:xfrm>
        <a:graphic>
          <a:graphicData uri="http://schemas.openxmlformats.org/presentationml/2006/ole">
            <p:oleObj spid="_x0000_s1052" name="Equation" r:id="rId3" imgW="2336800" imgH="558800" progId="Equation.3">
              <p:embed/>
            </p:oleObj>
          </a:graphicData>
        </a:graphic>
      </p:graphicFrame>
      <p:sp>
        <p:nvSpPr>
          <p:cNvPr id="5" name="Rectangle 5"/>
          <p:cNvSpPr>
            <a:spLocks noChangeArrowheads="1"/>
          </p:cNvSpPr>
          <p:nvPr/>
        </p:nvSpPr>
        <p:spPr bwMode="auto">
          <a:xfrm>
            <a:off x="304800" y="2590800"/>
            <a:ext cx="8534400" cy="4191000"/>
          </a:xfrm>
          <a:prstGeom prst="rect">
            <a:avLst/>
          </a:prstGeom>
          <a:noFill/>
          <a:ln w="9525">
            <a:noFill/>
            <a:miter lim="800000"/>
            <a:headEnd/>
            <a:tailEnd/>
          </a:ln>
        </p:spPr>
        <p:txBody>
          <a:bodyPr/>
          <a:lstStyle/>
          <a:p>
            <a:pPr marL="342900" indent="-342900">
              <a:lnSpc>
                <a:spcPct val="80000"/>
              </a:lnSpc>
              <a:spcBef>
                <a:spcPct val="20000"/>
              </a:spcBef>
              <a:spcAft>
                <a:spcPct val="20000"/>
              </a:spcAft>
              <a:defRPr/>
            </a:pPr>
            <a:r>
              <a:rPr lang="el-GR" dirty="0">
                <a:cs typeface="+mn-cs"/>
              </a:rPr>
              <a:t>Όπου:</a:t>
            </a:r>
          </a:p>
          <a:p>
            <a:pPr marL="719138" indent="-719138">
              <a:lnSpc>
                <a:spcPct val="120000"/>
              </a:lnSpc>
              <a:spcBef>
                <a:spcPct val="20000"/>
              </a:spcBef>
              <a:spcAft>
                <a:spcPct val="20000"/>
              </a:spcAft>
              <a:defRPr/>
            </a:pPr>
            <a:r>
              <a:rPr lang="en-US" sz="2400" dirty="0">
                <a:latin typeface="Lucida Calligraphy" pitchFamily="66" charset="0"/>
                <a:cs typeface="+mn-cs"/>
              </a:rPr>
              <a:t>v</a:t>
            </a:r>
            <a:r>
              <a:rPr lang="en-US" sz="2400" dirty="0">
                <a:cs typeface="+mn-cs"/>
              </a:rPr>
              <a:t> </a:t>
            </a:r>
            <a:r>
              <a:rPr lang="el-GR" dirty="0">
                <a:cs typeface="+mn-cs"/>
              </a:rPr>
              <a:t>	είναι ο συνολικός αριθμός των μαθημάτων για τη λήψη πτυχίου</a:t>
            </a:r>
            <a:r>
              <a:rPr lang="en-US" dirty="0">
                <a:cs typeface="+mn-cs"/>
              </a:rPr>
              <a:t> (</a:t>
            </a:r>
            <a:r>
              <a:rPr lang="el-GR" b="1" dirty="0">
                <a:cs typeface="+mn-cs"/>
              </a:rPr>
              <a:t>39</a:t>
            </a:r>
            <a:r>
              <a:rPr lang="en-US" b="1" dirty="0">
                <a:cs typeface="+mn-cs"/>
              </a:rPr>
              <a:t>-4</a:t>
            </a:r>
            <a:r>
              <a:rPr lang="el-GR" b="1" dirty="0">
                <a:cs typeface="+mn-cs"/>
              </a:rPr>
              <a:t>3</a:t>
            </a:r>
            <a:r>
              <a:rPr lang="en-US" dirty="0">
                <a:cs typeface="+mn-cs"/>
              </a:rPr>
              <a:t>)</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ΠΜ</a:t>
            </a:r>
            <a:r>
              <a:rPr lang="el-GR" sz="2400" baseline="-25000" dirty="0" err="1">
                <a:latin typeface="Lucida Calligraphy" pitchFamily="66" charset="0"/>
                <a:cs typeface="+mn-cs"/>
              </a:rPr>
              <a:t>ι</a:t>
            </a:r>
            <a:r>
              <a:rPr lang="el-GR" sz="2400" dirty="0">
                <a:latin typeface="Lucida Calligraphy" pitchFamily="66" charset="0"/>
                <a:cs typeface="+mn-cs"/>
              </a:rPr>
              <a:t> </a:t>
            </a:r>
            <a:r>
              <a:rPr lang="el-GR" sz="2400" dirty="0">
                <a:cs typeface="+mn-cs"/>
              </a:rPr>
              <a:t> </a:t>
            </a:r>
            <a:r>
              <a:rPr lang="el-GR" dirty="0">
                <a:cs typeface="+mn-cs"/>
              </a:rPr>
              <a:t>είναι τα </a:t>
            </a:r>
            <a:r>
              <a:rPr lang="en-US" dirty="0">
                <a:cs typeface="+mn-cs"/>
              </a:rPr>
              <a:t>ECTS</a:t>
            </a:r>
            <a:r>
              <a:rPr lang="el-GR" dirty="0">
                <a:cs typeface="+mn-cs"/>
              </a:rPr>
              <a:t> του αντίστοιχου μαθήματος</a:t>
            </a:r>
            <a:br>
              <a:rPr lang="el-GR" dirty="0">
                <a:cs typeface="+mn-cs"/>
              </a:rPr>
            </a:br>
            <a:r>
              <a:rPr lang="el-GR" dirty="0"/>
              <a:t> (το ακαδημαϊκό έτος που οι φοιτητές εξετάζονται επιτυχώς)</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Β</a:t>
            </a:r>
            <a:r>
              <a:rPr lang="el-GR" sz="2400" baseline="-25000" dirty="0" err="1">
                <a:latin typeface="Lucida Calligraphy" pitchFamily="66" charset="0"/>
                <a:cs typeface="+mn-cs"/>
              </a:rPr>
              <a:t>ι</a:t>
            </a:r>
            <a:r>
              <a:rPr lang="el-GR" sz="2400" baseline="-25000" dirty="0">
                <a:latin typeface="Lucida Calligraphy" pitchFamily="66" charset="0"/>
                <a:cs typeface="+mn-cs"/>
              </a:rPr>
              <a:t> </a:t>
            </a:r>
            <a:r>
              <a:rPr lang="el-GR" baseline="-25000" dirty="0">
                <a:cs typeface="+mn-cs"/>
              </a:rPr>
              <a:t>	</a:t>
            </a:r>
            <a:r>
              <a:rPr lang="el-GR" dirty="0">
                <a:cs typeface="+mn-cs"/>
              </a:rPr>
              <a:t>είναι ο βαθμός του αντίστοιχου μαθήματος.</a:t>
            </a:r>
          </a:p>
          <a:p>
            <a:pPr marL="719138" indent="-719138">
              <a:lnSpc>
                <a:spcPct val="80000"/>
              </a:lnSpc>
              <a:spcBef>
                <a:spcPct val="20000"/>
              </a:spcBef>
              <a:spcAft>
                <a:spcPct val="20000"/>
              </a:spcAft>
              <a:defRPr/>
            </a:pPr>
            <a:endParaRPr lang="el-GR" dirty="0">
              <a:cs typeface="+mn-cs"/>
            </a:endParaRPr>
          </a:p>
          <a:p>
            <a:pPr>
              <a:lnSpc>
                <a:spcPct val="80000"/>
              </a:lnSpc>
              <a:spcBef>
                <a:spcPct val="20000"/>
              </a:spcBef>
              <a:spcAft>
                <a:spcPct val="20000"/>
              </a:spcAft>
              <a:defRPr/>
            </a:pPr>
            <a:r>
              <a:rPr lang="el-GR" b="1" cap="small" dirty="0">
                <a:solidFill>
                  <a:srgbClr val="C00000"/>
                </a:solidFill>
                <a:latin typeface="Constantia" pitchFamily="18" charset="0"/>
                <a:cs typeface="+mn-cs"/>
              </a:rPr>
              <a:t>ΌΛΑ ΤΑ ΜΑΘΗΜΑΤΑ ΣΥΝΥΠΟΛΟΓΙΖΟΝΤΑΙ ΣΤΟ ΒΑΘΜΟ </a:t>
            </a:r>
            <a:r>
              <a:rPr lang="el-GR" b="1" cap="small" dirty="0" smtClean="0">
                <a:solidFill>
                  <a:srgbClr val="C00000"/>
                </a:solidFill>
                <a:latin typeface="Constantia" pitchFamily="18" charset="0"/>
                <a:cs typeface="+mn-cs"/>
              </a:rPr>
              <a:t>ΠΤΥΧΙΟΥ</a:t>
            </a:r>
          </a:p>
          <a:p>
            <a:pPr>
              <a:lnSpc>
                <a:spcPct val="80000"/>
              </a:lnSpc>
              <a:spcBef>
                <a:spcPct val="20000"/>
              </a:spcBef>
              <a:spcAft>
                <a:spcPct val="20000"/>
              </a:spcAft>
              <a:defRPr/>
            </a:pPr>
            <a:r>
              <a:rPr lang="el-GR" sz="1400" b="1" dirty="0" smtClean="0">
                <a:solidFill>
                  <a:srgbClr val="C00000"/>
                </a:solidFill>
                <a:latin typeface="Constantia" pitchFamily="18" charset="0"/>
                <a:cs typeface="+mn-cs"/>
              </a:rPr>
              <a:t>Οι φοιτητές δύνανται κατόπιν αιτήσεώς τους να εξαιρέσουν </a:t>
            </a:r>
            <a:r>
              <a:rPr lang="el-GR" sz="1400" b="1" dirty="0">
                <a:solidFill>
                  <a:srgbClr val="C00000"/>
                </a:solidFill>
                <a:latin typeface="Constantia" pitchFamily="18" charset="0"/>
              </a:rPr>
              <a:t>από το συνυπολογισμό </a:t>
            </a:r>
            <a:r>
              <a:rPr lang="el-GR" sz="1400" b="1" dirty="0" smtClean="0">
                <a:solidFill>
                  <a:srgbClr val="C00000"/>
                </a:solidFill>
                <a:latin typeface="Constantia" pitchFamily="18" charset="0"/>
              </a:rPr>
              <a:t>στο </a:t>
            </a:r>
            <a:r>
              <a:rPr lang="el-GR" sz="1400" b="1" dirty="0">
                <a:solidFill>
                  <a:srgbClr val="C00000"/>
                </a:solidFill>
                <a:latin typeface="Constantia" pitchFamily="18" charset="0"/>
              </a:rPr>
              <a:t>βαθμό πτυχίου μαθήματα επιλογής (ΕΥΜ, ΠΜ, ΕΛ), καθώς και τα υποχρεωτικά μαθήματα που καταργούνται στο νέο ΠΠΣ, δηλαδή: «Φυσική», «Σύγχρονη Ελληνική και Βαλκανική Ιστορία», και «Σύγχρονη Ευρωπαϊκή Ιστορία», αρκεί με τα υπόλοιπα μαθήματα να συσσωρεύουν τις απαιτούμενες για λήψη πτυχίου 240 πιστωτικές μονάδες (ECTS).</a:t>
            </a:r>
            <a:r>
              <a:rPr lang="en-US" sz="1400" dirty="0">
                <a:solidFill>
                  <a:srgbClr val="FF0000"/>
                </a:solidFill>
                <a:cs typeface="+mn-cs"/>
              </a:rPr>
              <a:t/>
            </a:r>
            <a:br>
              <a:rPr lang="en-US" sz="1400" dirty="0">
                <a:solidFill>
                  <a:srgbClr val="FF0000"/>
                </a:solidFill>
                <a:cs typeface="+mn-cs"/>
              </a:rPr>
            </a:br>
            <a:endParaRPr lang="el-GR" sz="1400" dirty="0">
              <a:solidFill>
                <a:srgbClr val="FF0000"/>
              </a:solidFill>
              <a:cs typeface="+mn-cs"/>
            </a:endParaRPr>
          </a:p>
          <a:p>
            <a:pPr>
              <a:lnSpc>
                <a:spcPct val="80000"/>
              </a:lnSpc>
              <a:spcBef>
                <a:spcPct val="20000"/>
              </a:spcBef>
              <a:spcAft>
                <a:spcPct val="20000"/>
              </a:spcAft>
              <a:defRPr/>
            </a:pPr>
            <a:r>
              <a:rPr lang="el-GR" sz="1400" b="1" dirty="0">
                <a:latin typeface="Constantia" pitchFamily="18" charset="0"/>
              </a:rPr>
              <a:t>Για τους φοιτητές που παραμένουν στο παλαιό ΠΠΣ, ο βαθμός πτυχίου υπολογίζεται χωρίς πιστωτικές μονάδες, όπως περιγράφεται στους οδηγούς σπουδών από το 2002-2003 μέχρι το 2011-2012.</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82296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το 2012</a:t>
            </a:r>
          </a:p>
        </p:txBody>
      </p:sp>
      <p:sp>
        <p:nvSpPr>
          <p:cNvPr id="5" name="Content Placeholder 2"/>
          <p:cNvSpPr txBox="1">
            <a:spLocks/>
          </p:cNvSpPr>
          <p:nvPr/>
        </p:nvSpPr>
        <p:spPr>
          <a:xfrm>
            <a:off x="76200" y="914400"/>
            <a:ext cx="8991600"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1800" b="1" dirty="0" smtClean="0"/>
              <a:t>Οι φοιτητές με έτος εγγραφής το 2012 εντάσσονται στο νέο ΠΠΣ του Τμήματος. </a:t>
            </a:r>
          </a:p>
          <a:p>
            <a:pPr marL="273050" indent="-273050">
              <a:spcBef>
                <a:spcPts val="600"/>
              </a:spcBef>
              <a:spcAft>
                <a:spcPts val="600"/>
              </a:spcAft>
              <a:buClr>
                <a:srgbClr val="0BD0D9"/>
              </a:buClr>
              <a:buSzPct val="95000"/>
              <a:buFont typeface="Wingdings 2" pitchFamily="18" charset="2"/>
              <a:buChar char=""/>
              <a:defRPr/>
            </a:pPr>
            <a:r>
              <a:rPr lang="el-GR" sz="1800" b="1" dirty="0" smtClean="0"/>
              <a:t>Όλα τα υποχρεωτικά μαθήματα του 1ου έτους, στα οποία έχουν εξετασθεί επιτυχώς, μεταφέρονται στο νέο πρόγραμμα με τις πιστωτικές μονάδες </a:t>
            </a:r>
            <a:br>
              <a:rPr lang="el-GR" sz="1800" b="1" dirty="0" smtClean="0"/>
            </a:br>
            <a:r>
              <a:rPr lang="el-GR" sz="1800" b="1" dirty="0" smtClean="0"/>
              <a:t>που είχαν στο τρέχον πρόγραμμα ως εξής (σε παρένθεση τα ECTS):</a:t>
            </a:r>
          </a:p>
          <a:p>
            <a:pPr marL="358775" lvl="1" indent="-4763">
              <a:spcBef>
                <a:spcPts val="600"/>
              </a:spcBef>
              <a:spcAft>
                <a:spcPts val="600"/>
              </a:spcAft>
              <a:buNone/>
              <a:defRPr/>
            </a:pPr>
            <a:r>
              <a:rPr lang="el-GR" sz="1400" b="1" dirty="0" smtClean="0">
                <a:solidFill>
                  <a:srgbClr val="0070C0"/>
                </a:solidFill>
              </a:rPr>
              <a:t>Ανάλυση Ι (6), Λογική Σχεδίαση (6), Διακριτά Μαθηματικά (6), Εισαγωγή στον Προγραμματισμό (6), Εισαγωγή στην Επιστήμη της Πληροφορικής και των Τηλεπικοινωνιών (6), Ανάλυση ΙΙ (6), Φυσική (6) Δομές Δεδομένων (6), Γραμμική Άλγεβρα (6), Σύγχρονη Ελληνική και Βαλκανική Ιστορία (2).</a:t>
            </a:r>
            <a:endParaRPr lang="el-GR" sz="1600" b="1" dirty="0" smtClean="0">
              <a:solidFill>
                <a:srgbClr val="0070C0"/>
              </a:solidFill>
            </a:endParaRPr>
          </a:p>
          <a:p>
            <a:pPr marL="273050" indent="-273050">
              <a:spcBef>
                <a:spcPts val="600"/>
              </a:spcBef>
              <a:spcAft>
                <a:spcPts val="600"/>
              </a:spcAft>
              <a:buClr>
                <a:srgbClr val="0BD0D9"/>
              </a:buClr>
              <a:buSzPct val="95000"/>
              <a:buFont typeface="Wingdings 2" pitchFamily="18" charset="2"/>
              <a:buChar char=""/>
              <a:defRPr/>
            </a:pPr>
            <a:r>
              <a:rPr lang="el-GR" sz="1800" b="1" dirty="0" smtClean="0"/>
              <a:t>Η «</a:t>
            </a:r>
            <a:r>
              <a:rPr lang="el-GR" sz="1800" b="1" dirty="0" smtClean="0">
                <a:solidFill>
                  <a:srgbClr val="C00000"/>
                </a:solidFill>
              </a:rPr>
              <a:t>Εισαγωγή στην Επιστήμη της Πληροφορικής και των Τηλεπικοινωνιών</a:t>
            </a:r>
            <a:r>
              <a:rPr lang="el-GR" sz="1800" b="1" dirty="0" smtClean="0"/>
              <a:t>» θεωρείται ως </a:t>
            </a:r>
            <a:r>
              <a:rPr lang="el-GR" sz="1800" b="1" dirty="0" smtClean="0">
                <a:solidFill>
                  <a:srgbClr val="C00000"/>
                </a:solidFill>
              </a:rPr>
              <a:t>μάθημα γενικής παιδείας</a:t>
            </a:r>
            <a:r>
              <a:rPr lang="el-GR" sz="1800" b="1" dirty="0" smtClean="0"/>
              <a:t>, ενώ η «</a:t>
            </a:r>
            <a:r>
              <a:rPr lang="el-GR" sz="1800" b="1" dirty="0" smtClean="0">
                <a:solidFill>
                  <a:srgbClr val="C00000"/>
                </a:solidFill>
              </a:rPr>
              <a:t>Φυσική</a:t>
            </a:r>
            <a:r>
              <a:rPr lang="el-GR" sz="1800" b="1" dirty="0" smtClean="0"/>
              <a:t>» και η «</a:t>
            </a:r>
            <a:r>
              <a:rPr lang="el-GR" sz="1800" b="1" dirty="0" smtClean="0">
                <a:solidFill>
                  <a:srgbClr val="C00000"/>
                </a:solidFill>
              </a:rPr>
              <a:t>Σύγχρονη Ελληνική και Βαλκανική Ιστορία</a:t>
            </a:r>
            <a:r>
              <a:rPr lang="el-GR" sz="1800" b="1" dirty="0" smtClean="0"/>
              <a:t>» θεωρούνται ως </a:t>
            </a:r>
            <a:r>
              <a:rPr lang="el-GR" sz="1800" b="1" dirty="0" smtClean="0">
                <a:solidFill>
                  <a:srgbClr val="C00000"/>
                </a:solidFill>
              </a:rPr>
              <a:t>προαιρετικά μαθήματα</a:t>
            </a:r>
            <a:r>
              <a:rPr lang="el-GR" sz="1800" b="1" dirty="0" smtClean="0"/>
              <a:t>, </a:t>
            </a:r>
            <a:br>
              <a:rPr lang="el-GR" sz="1800" b="1" dirty="0" smtClean="0"/>
            </a:br>
            <a:r>
              <a:rPr lang="el-GR" sz="1800" b="1" dirty="0" smtClean="0"/>
              <a:t>μόνο εάν ο φοιτητής επιθυμεί  να τα συνυπολογιστεί στο βαθμό πτυχίου του</a:t>
            </a:r>
          </a:p>
          <a:p>
            <a:pPr marL="273050" indent="-273050">
              <a:spcBef>
                <a:spcPts val="600"/>
              </a:spcBef>
              <a:spcAft>
                <a:spcPts val="600"/>
              </a:spcAft>
              <a:buClr>
                <a:srgbClr val="0BD0D9"/>
              </a:buClr>
              <a:buSzPct val="95000"/>
              <a:buFont typeface="Wingdings 2" pitchFamily="18" charset="2"/>
              <a:buChar char=""/>
              <a:defRPr/>
            </a:pPr>
            <a:r>
              <a:rPr lang="el-GR" sz="1800" b="1" dirty="0" smtClean="0"/>
              <a:t>Η «</a:t>
            </a:r>
            <a:r>
              <a:rPr lang="el-GR" sz="1800" b="1" dirty="0" smtClean="0">
                <a:solidFill>
                  <a:srgbClr val="C00000"/>
                </a:solidFill>
              </a:rPr>
              <a:t>Φυσική</a:t>
            </a:r>
            <a:r>
              <a:rPr lang="el-GR" sz="1800" b="1" dirty="0" smtClean="0"/>
              <a:t>» και «</a:t>
            </a:r>
            <a:r>
              <a:rPr lang="el-GR" sz="1800" b="1" dirty="0" smtClean="0">
                <a:solidFill>
                  <a:srgbClr val="C00000"/>
                </a:solidFill>
              </a:rPr>
              <a:t>Σύγχρονη Ελληνική και Βαλκανική Ιστορία</a:t>
            </a:r>
            <a:r>
              <a:rPr lang="el-GR" sz="1800" b="1" dirty="0" smtClean="0"/>
              <a:t>» καταργούνται </a:t>
            </a:r>
            <a:br>
              <a:rPr lang="el-GR" sz="1800" b="1" dirty="0" smtClean="0"/>
            </a:br>
            <a:r>
              <a:rPr lang="el-GR" sz="1800" b="1" dirty="0" smtClean="0"/>
              <a:t>και δεν είναι πλέον υποχρεωτικά για τη λήψη πτυχίου</a:t>
            </a:r>
          </a:p>
          <a:p>
            <a:pPr marL="273050" indent="-273050">
              <a:spcBef>
                <a:spcPts val="600"/>
              </a:spcBef>
              <a:spcAft>
                <a:spcPts val="600"/>
              </a:spcAft>
              <a:buClr>
                <a:srgbClr val="0BD0D9"/>
              </a:buClr>
              <a:buSzPct val="95000"/>
              <a:buFont typeface="Wingdings 2" pitchFamily="18" charset="2"/>
              <a:buChar char=""/>
              <a:defRPr/>
            </a:pPr>
            <a:r>
              <a:rPr lang="el-GR" sz="1800" b="1" dirty="0" smtClean="0"/>
              <a:t>Τα υποχρεωτικά μαθήματα του 1ου έτους, στα οποία οι φοιτητές δεν έχουν εξετασθεί επιτυχώς, θα επαναληφθούν με τους όρους του νέου ΠΠΣ</a:t>
            </a:r>
          </a:p>
          <a:p>
            <a:pPr marL="273050" indent="-273050">
              <a:spcBef>
                <a:spcPts val="600"/>
              </a:spcBef>
              <a:spcAft>
                <a:spcPts val="600"/>
              </a:spcAft>
              <a:buClr>
                <a:srgbClr val="0BD0D9"/>
              </a:buClr>
              <a:buSzPct val="95000"/>
              <a:buFont typeface="Wingdings 2" pitchFamily="18" charset="2"/>
              <a:buChar char=""/>
              <a:defRPr/>
            </a:pPr>
            <a:r>
              <a:rPr lang="el-GR" sz="1800" b="1" dirty="0" smtClean="0"/>
              <a:t>Το νέο «</a:t>
            </a:r>
            <a:r>
              <a:rPr lang="el-GR" sz="1800" b="1" dirty="0" smtClean="0">
                <a:solidFill>
                  <a:srgbClr val="C00000"/>
                </a:solidFill>
              </a:rPr>
              <a:t>Εργαστήριο Λογικής Σχεδίασης</a:t>
            </a:r>
            <a:r>
              <a:rPr lang="el-GR" sz="1800" b="1" dirty="0" smtClean="0"/>
              <a:t>» δεν είναι υποχρεωτικό πλέον, αλλά μπορούν να το δηλώσουν, όσοι φοιτητές το επιθυμούν, ανεξάρτητα εάν έχουν εξετασθεί επιτυχώς ή όχι στο μάθημα της «Λογικής Σχεδίασης»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62467" name="Content Placeholder 2"/>
          <p:cNvSpPr txBox="1">
            <a:spLocks/>
          </p:cNvSpPr>
          <p:nvPr/>
        </p:nvSpPr>
        <p:spPr bwMode="auto">
          <a:xfrm>
            <a:off x="76200" y="762000"/>
            <a:ext cx="8991600" cy="6096000"/>
          </a:xfrm>
          <a:prstGeom prst="rect">
            <a:avLst/>
          </a:prstGeom>
          <a:noFill/>
          <a:ln w="9525">
            <a:noFill/>
            <a:miter lim="800000"/>
            <a:headEnd/>
            <a:tailEnd/>
          </a:ln>
        </p:spPr>
        <p:txBody>
          <a:bodyPr/>
          <a:lstStyle/>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Οι φοιτητές με έτος εγγραφής </a:t>
            </a:r>
            <a:r>
              <a:rPr lang="el-GR" b="1" dirty="0" smtClean="0">
                <a:latin typeface="+mn-lt"/>
                <a:cs typeface="+mn-cs"/>
              </a:rPr>
              <a:t>πριν το 2012 εντάσσονται </a:t>
            </a:r>
            <a:r>
              <a:rPr lang="el-GR" b="1" dirty="0">
                <a:latin typeface="+mn-lt"/>
                <a:cs typeface="+mn-cs"/>
              </a:rPr>
              <a:t>στο νέο ΠΠΣ </a:t>
            </a:r>
            <a:r>
              <a:rPr lang="el-GR" b="1" dirty="0" smtClean="0">
                <a:solidFill>
                  <a:srgbClr val="C00000"/>
                </a:solidFill>
                <a:latin typeface="+mn-lt"/>
                <a:cs typeface="+mn-cs"/>
              </a:rPr>
              <a:t>μετά </a:t>
            </a:r>
            <a:r>
              <a:rPr lang="el-GR" b="1" dirty="0">
                <a:solidFill>
                  <a:srgbClr val="C00000"/>
                </a:solidFill>
                <a:latin typeface="+mn-lt"/>
                <a:cs typeface="+mn-cs"/>
              </a:rPr>
              <a:t>από αίτησή τους </a:t>
            </a:r>
            <a:r>
              <a:rPr lang="el-GR" b="1" dirty="0" smtClean="0">
                <a:latin typeface="+mn-lt"/>
                <a:cs typeface="+mn-cs"/>
              </a:rPr>
              <a:t>στη Γραμματεία του Τμήματος</a:t>
            </a:r>
            <a:r>
              <a:rPr lang="en-US" b="1" dirty="0" smtClean="0">
                <a:latin typeface="+mn-lt"/>
                <a:cs typeface="+mn-cs"/>
              </a:rPr>
              <a:t> </a:t>
            </a:r>
            <a:r>
              <a:rPr lang="el-GR" b="1" dirty="0" smtClean="0">
                <a:latin typeface="+mn-lt"/>
                <a:cs typeface="+mn-cs"/>
              </a:rPr>
              <a:t>και </a:t>
            </a:r>
            <a:r>
              <a:rPr lang="el-GR" b="1" dirty="0">
                <a:latin typeface="+mn-lt"/>
                <a:cs typeface="+mn-cs"/>
              </a:rPr>
              <a:t>παίρνουν πτυχίο σύμφωνα με τους όρους και τις προϋποθέσεις του νέου ΠΠΣ </a:t>
            </a:r>
            <a:r>
              <a:rPr lang="en-US" b="1" dirty="0" smtClean="0">
                <a:latin typeface="+mn-lt"/>
                <a:cs typeface="+mn-cs"/>
              </a:rPr>
              <a:t/>
            </a:r>
            <a:br>
              <a:rPr lang="en-US" b="1" dirty="0" smtClean="0">
                <a:latin typeface="+mn-lt"/>
                <a:cs typeface="+mn-cs"/>
              </a:rPr>
            </a:br>
            <a:r>
              <a:rPr lang="el-GR" b="1" dirty="0" smtClean="0">
                <a:latin typeface="+mn-lt"/>
                <a:cs typeface="+mn-cs"/>
              </a:rPr>
              <a:t>(</a:t>
            </a:r>
            <a:r>
              <a:rPr lang="el-GR" b="1" dirty="0">
                <a:solidFill>
                  <a:srgbClr val="C00000"/>
                </a:solidFill>
                <a:latin typeface="+mn-lt"/>
                <a:cs typeface="+mn-cs"/>
              </a:rPr>
              <a:t>με τη συμπλήρωση των 240 </a:t>
            </a:r>
            <a:r>
              <a:rPr lang="el-GR" b="1" dirty="0" smtClean="0">
                <a:solidFill>
                  <a:srgbClr val="C00000"/>
                </a:solidFill>
                <a:latin typeface="+mn-lt"/>
                <a:cs typeface="+mn-cs"/>
              </a:rPr>
              <a:t>ECTS και των απαιτούμενων μαθημάτων</a:t>
            </a:r>
            <a:r>
              <a:rPr lang="el-GR" b="1" dirty="0" smtClean="0">
                <a:latin typeface="+mn-lt"/>
                <a:cs typeface="+mn-cs"/>
              </a:rPr>
              <a:t>)</a:t>
            </a:r>
            <a:endParaRPr lang="el-GR" b="1" dirty="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Η ένταξη στο νέο ΠΠΣ θα γίνει υποχρεωτική το ακαδημαϊκό έτος </a:t>
            </a:r>
            <a:r>
              <a:rPr lang="el-GR" b="1" dirty="0" smtClean="0">
                <a:solidFill>
                  <a:srgbClr val="C00000"/>
                </a:solidFill>
                <a:latin typeface="+mn-lt"/>
                <a:cs typeface="+mn-cs"/>
              </a:rPr>
              <a:t>2017-2018</a:t>
            </a:r>
            <a:endParaRPr lang="el-GR" b="1" dirty="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Η διαδικασία ένταξης στο νέο ΠΠΣ είναι η ακόλουθη:</a:t>
            </a: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Καταγράφονται οι πιστωτικές μονάδες (</a:t>
            </a:r>
            <a:r>
              <a:rPr lang="en-US" b="1" dirty="0">
                <a:latin typeface="+mn-lt"/>
                <a:cs typeface="+mn-cs"/>
              </a:rPr>
              <a:t>ECTS</a:t>
            </a:r>
            <a:r>
              <a:rPr lang="el-GR" b="1" dirty="0">
                <a:latin typeface="+mn-lt"/>
                <a:cs typeface="+mn-cs"/>
              </a:rPr>
              <a:t>) στα μαθήματα στα οποία οι φοιτητές έχουν εξετασθεί επιτυχώς σύμφωνα με το </a:t>
            </a:r>
            <a:r>
              <a:rPr lang="el-GR" b="1" dirty="0" smtClean="0">
                <a:latin typeface="+mn-lt"/>
                <a:cs typeface="+mn-cs"/>
              </a:rPr>
              <a:t>παλαιό ΠΠΣ</a:t>
            </a:r>
            <a:r>
              <a:rPr lang="el-GR" b="1" dirty="0">
                <a:latin typeface="+mn-lt"/>
                <a:cs typeface="+mn-cs"/>
              </a:rPr>
              <a:t>, έστω </a:t>
            </a:r>
            <a:r>
              <a:rPr lang="el-GR" b="1" dirty="0" smtClean="0">
                <a:solidFill>
                  <a:srgbClr val="C00000"/>
                </a:solidFill>
                <a:latin typeface="+mn-lt"/>
                <a:cs typeface="+mn-cs"/>
              </a:rPr>
              <a:t>Α </a:t>
            </a:r>
            <a:r>
              <a:rPr lang="en-US" b="1" dirty="0" smtClean="0">
                <a:solidFill>
                  <a:srgbClr val="C00000"/>
                </a:solidFill>
                <a:latin typeface="+mn-lt"/>
                <a:cs typeface="+mn-cs"/>
              </a:rPr>
              <a:t>ECTS</a:t>
            </a:r>
            <a:r>
              <a:rPr lang="el-GR" b="1" dirty="0" smtClean="0">
                <a:latin typeface="+mn-lt"/>
                <a:cs typeface="+mn-cs"/>
              </a:rPr>
              <a:t>, </a:t>
            </a:r>
          </a:p>
          <a:p>
            <a:pPr marL="639763" lvl="1" indent="-246063" eaLnBrk="0" hangingPunct="0">
              <a:spcBef>
                <a:spcPts val="0"/>
              </a:spcBef>
              <a:spcAft>
                <a:spcPts val="600"/>
              </a:spcAft>
              <a:buClr>
                <a:schemeClr val="accent1"/>
              </a:buClr>
              <a:buSzPct val="85000"/>
              <a:buFont typeface="Wingdings 2" pitchFamily="18" charset="2"/>
              <a:buChar char=""/>
              <a:defRPr/>
            </a:pPr>
            <a:r>
              <a:rPr lang="el-GR" sz="1600" b="1" dirty="0" smtClean="0">
                <a:solidFill>
                  <a:srgbClr val="0070C0"/>
                </a:solidFill>
                <a:latin typeface="+mn-lt"/>
                <a:cs typeface="+mn-cs"/>
              </a:rPr>
              <a:t>6 ECTS για τα μαθήματα κορμού, 4 ECTS για τα λοιπά μαθήματα, 2 ECTS για τα μαθήματα γενικών δεξιοτήτων και 20 ECTS για πτυχιακή εργασία ή πρακτική άσκηση</a:t>
            </a:r>
          </a:p>
          <a:p>
            <a:pPr marL="273050" indent="-273050" eaLnBrk="0" hangingPunct="0">
              <a:spcBef>
                <a:spcPts val="0"/>
              </a:spcBef>
              <a:spcAft>
                <a:spcPts val="600"/>
              </a:spcAft>
              <a:buClr>
                <a:srgbClr val="0BD0D9"/>
              </a:buClr>
              <a:buSzPct val="95000"/>
              <a:buFont typeface="Wingdings 2" pitchFamily="18" charset="2"/>
              <a:buChar char=""/>
              <a:defRPr/>
            </a:pPr>
            <a:r>
              <a:rPr lang="el-GR" b="1" dirty="0" smtClean="0">
                <a:latin typeface="+mn-lt"/>
                <a:cs typeface="+mn-cs"/>
              </a:rPr>
              <a:t>Για </a:t>
            </a:r>
            <a:r>
              <a:rPr lang="el-GR" b="1" dirty="0">
                <a:latin typeface="+mn-lt"/>
                <a:cs typeface="+mn-cs"/>
              </a:rPr>
              <a:t>τη λήψη πτυχίου απαιτούνται τουλάχιστον </a:t>
            </a:r>
            <a:r>
              <a:rPr lang="el-GR" b="1" dirty="0">
                <a:solidFill>
                  <a:srgbClr val="C00000"/>
                </a:solidFill>
                <a:latin typeface="+mn-lt"/>
                <a:cs typeface="+mn-cs"/>
              </a:rPr>
              <a:t>240 – Α ECTS</a:t>
            </a:r>
            <a:r>
              <a:rPr lang="el-GR" b="1" dirty="0">
                <a:latin typeface="+mn-lt"/>
                <a:cs typeface="+mn-cs"/>
              </a:rPr>
              <a:t>, που </a:t>
            </a:r>
            <a:r>
              <a:rPr lang="el-GR" b="1" dirty="0" smtClean="0">
                <a:latin typeface="+mn-lt"/>
                <a:cs typeface="+mn-cs"/>
              </a:rPr>
              <a:t>συσσωρεύονται πλέον </a:t>
            </a:r>
            <a:r>
              <a:rPr lang="el-GR" b="1" dirty="0">
                <a:latin typeface="+mn-lt"/>
                <a:cs typeface="+mn-cs"/>
              </a:rPr>
              <a:t>σύμφωνα με τα ECTS των αντίστοιχων μαθημάτων του νέου </a:t>
            </a:r>
            <a:r>
              <a:rPr lang="el-GR" b="1" dirty="0" smtClean="0">
                <a:latin typeface="+mn-lt"/>
                <a:cs typeface="+mn-cs"/>
              </a:rPr>
              <a:t>ΠΠΣ</a:t>
            </a:r>
            <a:endParaRPr lang="en-US" b="1" dirty="0" smtClean="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smtClean="0">
                <a:latin typeface="+mn-lt"/>
                <a:cs typeface="+mn-cs"/>
              </a:rPr>
              <a:t>Για τη λήψη πτυχίου απαιτούνται τα 18 υποχρεωτικά μαθήματα του νέου ΠΠΣ, </a:t>
            </a:r>
            <a:r>
              <a:rPr lang="en-US" b="1" dirty="0" smtClean="0">
                <a:latin typeface="+mn-lt"/>
                <a:cs typeface="+mn-cs"/>
              </a:rPr>
              <a:t/>
            </a:r>
            <a:br>
              <a:rPr lang="en-US" b="1" dirty="0" smtClean="0">
                <a:latin typeface="+mn-lt"/>
                <a:cs typeface="+mn-cs"/>
              </a:rPr>
            </a:br>
            <a:r>
              <a:rPr lang="el-GR" b="1" dirty="0" smtClean="0">
                <a:latin typeface="+mn-lt"/>
                <a:cs typeface="+mn-cs"/>
              </a:rPr>
              <a:t>η επιλογή κατεύθυνσης (Α ή Β), τα 4 από τα 5 ή 6 κατ’ επιλογή υποχρεωτικά μαθήματα της κατεύθυνσης, το 1 από τα 2 </a:t>
            </a:r>
            <a:r>
              <a:rPr lang="el-GR" b="1" dirty="0" err="1" smtClean="0">
                <a:latin typeface="+mn-lt"/>
                <a:cs typeface="+mn-cs"/>
              </a:rPr>
              <a:t>project</a:t>
            </a:r>
            <a:r>
              <a:rPr lang="el-GR" b="1" dirty="0" smtClean="0">
                <a:latin typeface="+mn-lt"/>
                <a:cs typeface="+mn-cs"/>
              </a:rPr>
              <a:t> της κατεύθυνσης </a:t>
            </a:r>
            <a:br>
              <a:rPr lang="el-GR" b="1" dirty="0" smtClean="0">
                <a:latin typeface="+mn-lt"/>
                <a:cs typeface="+mn-cs"/>
              </a:rPr>
            </a:br>
            <a:r>
              <a:rPr lang="el-GR" b="1" dirty="0" smtClean="0">
                <a:latin typeface="+mn-lt"/>
                <a:cs typeface="+mn-cs"/>
              </a:rPr>
              <a:t>(</a:t>
            </a:r>
            <a:r>
              <a:rPr lang="el-GR" b="1" dirty="0">
                <a:solidFill>
                  <a:srgbClr val="C00000"/>
                </a:solidFill>
                <a:latin typeface="+mn-lt"/>
                <a:cs typeface="+mn-cs"/>
              </a:rPr>
              <a:t>ή ανεξαρτήτως κατεύθυνσης εάν έχει κατατεθεί το παραδοτέο </a:t>
            </a:r>
            <a:r>
              <a:rPr lang="en-US" b="1" dirty="0" smtClean="0">
                <a:solidFill>
                  <a:srgbClr val="C00000"/>
                </a:solidFill>
                <a:latin typeface="+mn-lt"/>
                <a:cs typeface="+mn-cs"/>
              </a:rPr>
              <a:t>project </a:t>
            </a:r>
            <a:r>
              <a:rPr lang="el-GR" b="1" dirty="0">
                <a:solidFill>
                  <a:srgbClr val="C00000"/>
                </a:solidFill>
                <a:latin typeface="+mn-lt"/>
                <a:cs typeface="+mn-cs"/>
              </a:rPr>
              <a:t>μέχρι και το ακαδημαϊκό έτος 2012-2013</a:t>
            </a:r>
            <a:r>
              <a:rPr lang="el-GR" b="1" dirty="0">
                <a:latin typeface="+mn-lt"/>
                <a:cs typeface="+mn-cs"/>
              </a:rPr>
              <a:t>), </a:t>
            </a:r>
            <a:r>
              <a:rPr lang="el-GR" b="1" dirty="0" smtClean="0">
                <a:latin typeface="+mn-lt"/>
                <a:cs typeface="+mn-cs"/>
              </a:rPr>
              <a:t>τα 4 από όλα τα προαιρετικά μαθήματα, που είναι βασικά των </a:t>
            </a:r>
            <a:r>
              <a:rPr lang="en-US" b="1" dirty="0" smtClean="0">
                <a:latin typeface="+mn-lt"/>
                <a:cs typeface="+mn-cs"/>
              </a:rPr>
              <a:t>3 </a:t>
            </a:r>
            <a:r>
              <a:rPr lang="el-GR" b="1" dirty="0" smtClean="0">
                <a:latin typeface="+mn-lt"/>
                <a:cs typeface="+mn-cs"/>
              </a:rPr>
              <a:t>ειδικεύσεων της κατεύθυνσης, τα 3 μαθήματα γενικής παιδείας, η πτυχιακή εργασία, καθώς και όσα προαιρετικά ή ελεύθερα μαθήματα απαιτούνται για τη συσσώρευση των 240 ECTS</a:t>
            </a:r>
            <a:endParaRPr lang="el-GR" b="1" dirty="0">
              <a:latin typeface="+mn-lt"/>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5" name="Content Placeholder 4"/>
          <p:cNvSpPr>
            <a:spLocks noGrp="1"/>
          </p:cNvSpPr>
          <p:nvPr>
            <p:ph idx="1"/>
          </p:nvPr>
        </p:nvSpPr>
        <p:spPr>
          <a:xfrm>
            <a:off x="152400" y="838200"/>
            <a:ext cx="8534400" cy="5638800"/>
          </a:xfrm>
        </p:spPr>
        <p:txBody>
          <a:bodyPr/>
          <a:lstStyle/>
          <a:p>
            <a:pPr>
              <a:spcBef>
                <a:spcPts val="600"/>
              </a:spcBef>
              <a:spcAft>
                <a:spcPts val="600"/>
              </a:spcAft>
            </a:pPr>
            <a:r>
              <a:rPr lang="el-GR" sz="1800" dirty="0"/>
              <a:t>Οι φοιτητές που εντάσσονται δύνανται να κατοχυρώσουν ειδίκευση (ή μέχρι 2 ειδικεύσεις) με τους όρους και τις προϋποθέσεις του νέου ΠΠΣ</a:t>
            </a:r>
          </a:p>
          <a:p>
            <a:pPr>
              <a:spcBef>
                <a:spcPts val="600"/>
              </a:spcBef>
              <a:spcAft>
                <a:spcPts val="600"/>
              </a:spcAft>
            </a:pPr>
            <a:r>
              <a:rPr lang="el-GR" sz="1800" dirty="0" smtClean="0"/>
              <a:t>Η «</a:t>
            </a:r>
            <a:r>
              <a:rPr lang="el-GR" sz="1800" dirty="0" smtClean="0">
                <a:solidFill>
                  <a:srgbClr val="C00000"/>
                </a:solidFill>
              </a:rPr>
              <a:t>Σχεδίαση και Χρήση Βάσεων Δεδομένων</a:t>
            </a:r>
            <a:r>
              <a:rPr lang="el-GR" sz="1800" dirty="0" smtClean="0"/>
              <a:t>» είναι υποχρεωτικό μάθημα για τη λήψη πτυχίου</a:t>
            </a:r>
          </a:p>
          <a:p>
            <a:pPr>
              <a:spcBef>
                <a:spcPts val="600"/>
              </a:spcBef>
              <a:spcAft>
                <a:spcPts val="600"/>
              </a:spcAft>
            </a:pPr>
            <a:r>
              <a:rPr lang="el-GR" sz="1800" dirty="0" smtClean="0"/>
              <a:t>Η «</a:t>
            </a:r>
            <a:r>
              <a:rPr lang="el-GR" sz="1800" dirty="0" smtClean="0">
                <a:solidFill>
                  <a:srgbClr val="C00000"/>
                </a:solidFill>
              </a:rPr>
              <a:t>Εισαγωγή στην Επιστήμη της Πληροφορικής και των Τηλεπικοινωνιών</a:t>
            </a:r>
            <a:r>
              <a:rPr lang="el-GR" sz="1800" dirty="0" smtClean="0"/>
              <a:t>» είναι μάθημα γενικής παιδείας, αλλά ο φοιτητής</a:t>
            </a:r>
            <a:r>
              <a:rPr lang="en-US" sz="1800" dirty="0" smtClean="0"/>
              <a:t>,</a:t>
            </a:r>
            <a:r>
              <a:rPr lang="el-GR" sz="1800" dirty="0" smtClean="0"/>
              <a:t> που έχει εξετασθεί επιτυχώς σε αυτό</a:t>
            </a:r>
            <a:r>
              <a:rPr lang="en-US" sz="1800" dirty="0" smtClean="0"/>
              <a:t>,</a:t>
            </a:r>
            <a:r>
              <a:rPr lang="el-GR" sz="1800" dirty="0" smtClean="0"/>
              <a:t> έχει ήδη συσσωρεύσει </a:t>
            </a:r>
            <a:r>
              <a:rPr lang="el-GR" sz="1800" dirty="0" smtClean="0">
                <a:solidFill>
                  <a:srgbClr val="C00000"/>
                </a:solidFill>
              </a:rPr>
              <a:t>6 ECTS</a:t>
            </a:r>
            <a:endParaRPr lang="el-GR" sz="1800" dirty="0" smtClean="0"/>
          </a:p>
          <a:p>
            <a:pPr>
              <a:spcBef>
                <a:spcPts val="600"/>
              </a:spcBef>
              <a:spcAft>
                <a:spcPts val="600"/>
              </a:spcAft>
            </a:pPr>
            <a:r>
              <a:rPr lang="el-GR" sz="1800" dirty="0" smtClean="0"/>
              <a:t>Τα μαθήματα «</a:t>
            </a:r>
            <a:r>
              <a:rPr lang="el-GR" sz="1800" dirty="0" smtClean="0">
                <a:solidFill>
                  <a:srgbClr val="C00000"/>
                </a:solidFill>
              </a:rPr>
              <a:t>Φυσική</a:t>
            </a:r>
            <a:r>
              <a:rPr lang="el-GR" sz="1800" dirty="0" smtClean="0"/>
              <a:t>», «</a:t>
            </a:r>
            <a:r>
              <a:rPr lang="el-GR" sz="1800" dirty="0" smtClean="0">
                <a:solidFill>
                  <a:srgbClr val="C00000"/>
                </a:solidFill>
              </a:rPr>
              <a:t>Σύγχρονη Ελληνική και Βαλκανική Ιστορία</a:t>
            </a:r>
            <a:r>
              <a:rPr lang="el-GR" sz="1800" dirty="0" smtClean="0"/>
              <a:t>» και «</a:t>
            </a:r>
            <a:r>
              <a:rPr lang="el-GR" sz="1800" dirty="0" smtClean="0">
                <a:solidFill>
                  <a:srgbClr val="C00000"/>
                </a:solidFill>
              </a:rPr>
              <a:t>Σύγχρονη Ευρωπαϊκή Ιστορία</a:t>
            </a:r>
            <a:r>
              <a:rPr lang="el-GR" sz="1800" dirty="0" smtClean="0"/>
              <a:t>» καταργούνται και δεν θεωρούνται πλέον υποχρεωτικά για τη λήψη πτυχίου. </a:t>
            </a:r>
            <a:br>
              <a:rPr lang="el-GR" sz="1800" dirty="0" smtClean="0"/>
            </a:br>
            <a:r>
              <a:rPr lang="el-GR" sz="1800" dirty="0" smtClean="0"/>
              <a:t/>
            </a:r>
            <a:br>
              <a:rPr lang="el-GR" sz="1800" dirty="0" smtClean="0"/>
            </a:br>
            <a:r>
              <a:rPr lang="el-GR" sz="1800" dirty="0" smtClean="0"/>
              <a:t>Εάν ο φοιτητής έχει εξετασθεί επιτυχώς και έχει συσσωρεύσει ECTS σε αυτά τα μαθήματα, τα μαθήματα αυτά θεωρούνται ως προαιρετικά μαθήματα. </a:t>
            </a:r>
            <a:br>
              <a:rPr lang="el-GR" sz="1800" dirty="0" smtClean="0"/>
            </a:br>
            <a:r>
              <a:rPr lang="el-GR" sz="1800" dirty="0" smtClean="0"/>
              <a:t/>
            </a:r>
            <a:br>
              <a:rPr lang="el-GR" sz="1800" dirty="0" smtClean="0"/>
            </a:br>
            <a:r>
              <a:rPr lang="el-GR" sz="1800" dirty="0" smtClean="0"/>
              <a:t>Ο φοιτητής δύναται, με δήλωσή του, να τα αντικαταστήσει με άλλα προαιρετικά μαθήματα, ώστε να μην συνυπολογιστούν στο βαθμό πτυχίου. </a:t>
            </a:r>
          </a:p>
          <a:p>
            <a:pPr>
              <a:spcBef>
                <a:spcPts val="600"/>
              </a:spcBef>
              <a:spcAft>
                <a:spcPts val="600"/>
              </a:spcAft>
              <a:buNone/>
            </a:pPr>
            <a:r>
              <a:rPr lang="el-GR" sz="1800" dirty="0" smtClean="0"/>
              <a:t>	</a:t>
            </a:r>
          </a:p>
          <a:p>
            <a:pPr>
              <a:spcBef>
                <a:spcPts val="600"/>
              </a:spcBef>
              <a:spcAft>
                <a:spcPts val="600"/>
              </a:spcAft>
              <a:buNone/>
            </a:pPr>
            <a:endParaRPr lang="el-GR" sz="1800" dirty="0" smtClean="0"/>
          </a:p>
          <a:p>
            <a:pPr>
              <a:spcBef>
                <a:spcPts val="600"/>
              </a:spcBef>
              <a:spcAft>
                <a:spcPts val="600"/>
              </a:spcAft>
              <a:buNone/>
            </a:pPr>
            <a:r>
              <a:rPr lang="el-GR" sz="1800"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5" name="Content Placeholder 4"/>
          <p:cNvSpPr txBox="1">
            <a:spLocks/>
          </p:cNvSpPr>
          <p:nvPr/>
        </p:nvSpPr>
        <p:spPr>
          <a:xfrm>
            <a:off x="304800" y="838200"/>
            <a:ext cx="8382000" cy="5943600"/>
          </a:xfrm>
          <a:prstGeom prst="rect">
            <a:avLst/>
          </a:prstGeom>
        </p:spPr>
        <p:txBody>
          <a:bodyPr/>
          <a:lstStyle/>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Τα μαθήματα κορμού του παλαιού ΠΠΣ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Αριθμητικά Ανάλυση</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Μαθηματικά Πληροφορικής</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Υλοποίηση Συστημάτων Βάσεων Δεδομένων</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και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Θεωρία Υπολογισμού</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κατ’ επιλογή υποχρεωτικά μαθήματα της Κατεύθυνσης Α, ενώ το μάθημα κορμού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Ηλεκτρονική</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κατ’ επιλογή υποχρεωτικό μάθημα της Κατεύθυνσης Β και το μάθημα κορμού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Μαθηματικά Τηλεπικοινωνιών</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(νυν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Εφαρμοσμένα Μαθηματικά</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προαιρετικό μάθημα, βασικό της ειδίκευσης Ε6</a:t>
            </a:r>
          </a:p>
          <a:p>
            <a:pPr marL="273050" lvl="0" indent="-273050">
              <a:spcBef>
                <a:spcPts val="600"/>
              </a:spcBef>
              <a:spcAft>
                <a:spcPts val="600"/>
              </a:spcAft>
              <a:buClr>
                <a:srgbClr val="0BD0D9"/>
              </a:buClr>
              <a:buSzPct val="95000"/>
              <a:buFont typeface="Wingdings 2" pitchFamily="18" charset="2"/>
              <a:buChar char=""/>
            </a:pPr>
            <a:r>
              <a:rPr lang="el-GR" b="1" dirty="0" smtClean="0">
                <a:latin typeface="+mn-lt"/>
                <a:cs typeface="+mn-cs"/>
              </a:rPr>
              <a:t>Τα μαθήματα γενικών δεξιοτήτων «</a:t>
            </a:r>
            <a:r>
              <a:rPr lang="el-GR" b="1" dirty="0" smtClean="0">
                <a:solidFill>
                  <a:srgbClr val="C00000"/>
                </a:solidFill>
                <a:latin typeface="+mn-lt"/>
                <a:cs typeface="+mn-cs"/>
              </a:rPr>
              <a:t>Διοίκηση Έργων</a:t>
            </a:r>
            <a:r>
              <a:rPr lang="el-GR" b="1" dirty="0" smtClean="0">
                <a:latin typeface="+mn-lt"/>
                <a:cs typeface="+mn-cs"/>
              </a:rPr>
              <a:t>» και «</a:t>
            </a:r>
            <a:r>
              <a:rPr lang="el-GR" b="1" dirty="0" smtClean="0">
                <a:solidFill>
                  <a:srgbClr val="C00000"/>
                </a:solidFill>
                <a:latin typeface="+mn-lt"/>
                <a:cs typeface="+mn-cs"/>
              </a:rPr>
              <a:t>Τεχνικές Παρουσίασης και Συγγραφής Επιστημονικών Εκθέσεων</a:t>
            </a:r>
            <a:r>
              <a:rPr lang="el-GR" b="1" dirty="0" smtClean="0">
                <a:latin typeface="+mn-lt"/>
                <a:cs typeface="+mn-cs"/>
              </a:rPr>
              <a:t>» </a:t>
            </a:r>
            <a:br>
              <a:rPr lang="el-GR" b="1" dirty="0" smtClean="0">
                <a:latin typeface="+mn-lt"/>
                <a:cs typeface="+mn-cs"/>
              </a:rPr>
            </a:br>
            <a:r>
              <a:rPr lang="el-GR" b="1" dirty="0" smtClean="0">
                <a:latin typeface="+mn-lt"/>
                <a:cs typeface="+mn-cs"/>
              </a:rPr>
              <a:t>ενοποιούνται σε ένα μάθημα γενικής παιδείας των 2 </a:t>
            </a:r>
            <a:r>
              <a:rPr lang="en-US" b="1" dirty="0" smtClean="0">
                <a:latin typeface="+mn-lt"/>
                <a:cs typeface="+mn-cs"/>
              </a:rPr>
              <a:t>ECTS</a:t>
            </a:r>
            <a:r>
              <a:rPr lang="el-GR" b="1" dirty="0" smtClean="0">
                <a:latin typeface="+mn-lt"/>
                <a:cs typeface="+mn-cs"/>
              </a:rPr>
              <a:t>, αλλά ο φοιτητής</a:t>
            </a:r>
            <a:r>
              <a:rPr lang="en-US" b="1" dirty="0" smtClean="0">
                <a:latin typeface="+mn-lt"/>
                <a:cs typeface="+mn-cs"/>
              </a:rPr>
              <a:t>,</a:t>
            </a:r>
            <a:r>
              <a:rPr lang="el-GR" b="1" dirty="0" smtClean="0">
                <a:latin typeface="+mn-lt"/>
                <a:cs typeface="+mn-cs"/>
              </a:rPr>
              <a:t> </a:t>
            </a:r>
            <a:br>
              <a:rPr lang="el-GR" b="1" dirty="0" smtClean="0">
                <a:latin typeface="+mn-lt"/>
                <a:cs typeface="+mn-cs"/>
              </a:rPr>
            </a:br>
            <a:r>
              <a:rPr lang="el-GR" b="1" dirty="0" smtClean="0">
                <a:latin typeface="+mn-lt"/>
                <a:cs typeface="+mn-cs"/>
              </a:rPr>
              <a:t>που έχει εξετασθεί επιτυχώς σε αυτά</a:t>
            </a:r>
            <a:r>
              <a:rPr lang="en-US" b="1" dirty="0" smtClean="0">
                <a:latin typeface="+mn-lt"/>
                <a:cs typeface="+mn-cs"/>
              </a:rPr>
              <a:t>,</a:t>
            </a:r>
            <a:r>
              <a:rPr lang="el-GR" b="1" dirty="0" smtClean="0">
                <a:latin typeface="+mn-lt"/>
                <a:cs typeface="+mn-cs"/>
              </a:rPr>
              <a:t> έχει ήδη συσσωρεύσει </a:t>
            </a:r>
            <a:r>
              <a:rPr lang="el-GR" b="1" dirty="0" smtClean="0">
                <a:solidFill>
                  <a:srgbClr val="C00000"/>
                </a:solidFill>
                <a:latin typeface="+mn-lt"/>
                <a:cs typeface="+mn-cs"/>
              </a:rPr>
              <a:t>4 ECTS</a:t>
            </a:r>
            <a:r>
              <a:rPr lang="el-GR" b="1" dirty="0" smtClean="0">
                <a:latin typeface="+mn-lt"/>
                <a:cs typeface="+mn-cs"/>
              </a:rPr>
              <a:t>.</a:t>
            </a:r>
            <a:r>
              <a:rPr lang="el-GR" b="1" dirty="0" smtClean="0">
                <a:solidFill>
                  <a:srgbClr val="C00000"/>
                </a:solidFill>
                <a:latin typeface="+mn-lt"/>
                <a:cs typeface="+mn-cs"/>
              </a:rPr>
              <a:t> </a:t>
            </a:r>
            <a:r>
              <a:rPr lang="el-GR" b="1" dirty="0" smtClean="0">
                <a:latin typeface="+mn-lt"/>
                <a:cs typeface="+mn-cs"/>
              </a:rPr>
              <a:t>Φοιτητές που έχουν εξετασθεί επιτυχώς στο ένα από τα δύο αυτά μαθήματα, οφείλουν να εξετασθούν επιτυχώς και στο άλλο.</a:t>
            </a:r>
          </a:p>
          <a:p>
            <a:pPr marL="273050" lvl="0" indent="-273050">
              <a:spcBef>
                <a:spcPts val="600"/>
              </a:spcBef>
              <a:spcAft>
                <a:spcPts val="600"/>
              </a:spcAft>
              <a:buClr>
                <a:srgbClr val="0BD0D9"/>
              </a:buClr>
              <a:buSzPct val="95000"/>
              <a:buFont typeface="Wingdings 2" pitchFamily="18" charset="2"/>
              <a:buChar char=""/>
            </a:pPr>
            <a:r>
              <a:rPr lang="el-GR" b="1" dirty="0" smtClean="0">
                <a:latin typeface="+mn-lt"/>
                <a:cs typeface="+mn-cs"/>
              </a:rPr>
              <a:t>Το μάθημα γενικών δεξιοτήτων «</a:t>
            </a:r>
            <a:r>
              <a:rPr lang="el-GR" b="1" dirty="0" smtClean="0">
                <a:solidFill>
                  <a:srgbClr val="C00000"/>
                </a:solidFill>
                <a:latin typeface="+mn-lt"/>
                <a:cs typeface="+mn-cs"/>
              </a:rPr>
              <a:t>Ιστορία της Πληροφορικής και των Τηλεπικοινωνιών</a:t>
            </a:r>
            <a:r>
              <a:rPr lang="el-GR" b="1" dirty="0" smtClean="0">
                <a:latin typeface="+mn-lt"/>
                <a:cs typeface="+mn-cs"/>
              </a:rPr>
              <a:t>» είναι προαιρετικό μάθημα των 4 ECTS, αλλά ο φοιτητής</a:t>
            </a:r>
            <a:r>
              <a:rPr lang="en-US" b="1" dirty="0" smtClean="0">
                <a:latin typeface="+mn-lt"/>
                <a:cs typeface="+mn-cs"/>
              </a:rPr>
              <a:t>, </a:t>
            </a:r>
            <a:r>
              <a:rPr lang="el-GR" b="1" dirty="0" smtClean="0">
                <a:latin typeface="+mn-lt"/>
                <a:cs typeface="+mn-cs"/>
              </a:rPr>
              <a:t>που έχει εξετασθεί επιτυχώς σε αυτό</a:t>
            </a:r>
            <a:r>
              <a:rPr lang="en-US" b="1" dirty="0" smtClean="0">
                <a:latin typeface="+mn-lt"/>
                <a:cs typeface="+mn-cs"/>
              </a:rPr>
              <a:t>,</a:t>
            </a:r>
            <a:r>
              <a:rPr lang="el-GR" b="1" dirty="0" smtClean="0">
                <a:latin typeface="+mn-lt"/>
                <a:cs typeface="+mn-cs"/>
              </a:rPr>
              <a:t> έχει ήδη συσσωρεύει </a:t>
            </a:r>
            <a:r>
              <a:rPr lang="el-GR" b="1" dirty="0" smtClean="0">
                <a:solidFill>
                  <a:srgbClr val="C00000"/>
                </a:solidFill>
                <a:latin typeface="+mn-lt"/>
                <a:cs typeface="+mn-cs"/>
              </a:rPr>
              <a:t>2 ECTS</a:t>
            </a:r>
          </a:p>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Αναγνωρίζονται το πολύ μέχρι 2 ελεύθερα μαθήματα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
            </a:r>
            <a:br>
              <a:rPr kumimoji="0" lang="en-US" sz="1800" b="1" i="0" u="none" strike="noStrike" kern="1200" cap="none" spc="0" normalizeH="0" baseline="0" noProof="0" dirty="0" smtClean="0">
                <a:ln>
                  <a:noFill/>
                </a:ln>
                <a:solidFill>
                  <a:schemeClr val="tx1"/>
                </a:solidFill>
                <a:effectLst/>
                <a:uLnTx/>
                <a:uFillTx/>
                <a:latin typeface="+mn-lt"/>
                <a:ea typeface="+mn-ea"/>
                <a:cs typeface="+mn-cs"/>
              </a:rPr>
            </a:br>
            <a:r>
              <a:rPr kumimoji="0" lang="el-GR" sz="1800" b="1" i="0" u="none" strike="noStrike" kern="1200" cap="none" spc="0" normalizeH="0" baseline="0" noProof="0" dirty="0" smtClean="0">
                <a:ln>
                  <a:noFill/>
                </a:ln>
                <a:solidFill>
                  <a:schemeClr val="tx1"/>
                </a:solidFill>
                <a:effectLst/>
                <a:uLnTx/>
                <a:uFillTx/>
                <a:latin typeface="+mn-lt"/>
                <a:ea typeface="+mn-ea"/>
                <a:cs typeface="+mn-cs"/>
              </a:rPr>
              <a:t>(που συσσωρεύουν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 </a:t>
            </a:r>
            <a:r>
              <a:rPr lang="el-GR" b="1" dirty="0" smtClean="0">
                <a:solidFill>
                  <a:srgbClr val="C00000"/>
                </a:solidFill>
                <a:latin typeface="+mn-lt"/>
                <a:cs typeface="+mn-cs"/>
              </a:rPr>
              <a:t>μέχρι</a:t>
            </a:r>
            <a:r>
              <a:rPr lang="el-GR" b="1" dirty="0" smtClean="0">
                <a:latin typeface="+mn-lt"/>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8 στα 240 ECTS</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Δεν απαιτείται η λήψη των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3 αυτοτελών εργαστηριών</a:t>
            </a:r>
            <a:endParaRPr kumimoji="0" lang="el-GR" sz="1800" b="1"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ts val="600"/>
              </a:spcBef>
              <a:spcAft>
                <a:spcPts val="600"/>
              </a:spcAft>
              <a:buClr>
                <a:srgbClr val="0BD0D9"/>
              </a:buClr>
              <a:buSzPct val="95000"/>
              <a:tabLst/>
              <a:defRPr/>
            </a:pPr>
            <a:endParaRPr kumimoji="0" lang="el-GR" sz="1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Φοιτητές που Παραμένουν στο Παλαιό ΠΠΣ</a:t>
            </a:r>
          </a:p>
        </p:txBody>
      </p:sp>
      <p:sp>
        <p:nvSpPr>
          <p:cNvPr id="3" name="Content Placeholder 4"/>
          <p:cNvSpPr txBox="1">
            <a:spLocks/>
          </p:cNvSpPr>
          <p:nvPr/>
        </p:nvSpPr>
        <p:spPr>
          <a:xfrm>
            <a:off x="152400" y="762000"/>
            <a:ext cx="8915400" cy="6019800"/>
          </a:xfrm>
          <a:prstGeom prst="rect">
            <a:avLst/>
          </a:prstGeom>
        </p:spPr>
        <p:txBody>
          <a:bodyPr/>
          <a:lstStyle/>
          <a:p>
            <a:pPr marL="273050" lvl="0" indent="-273050">
              <a:spcBef>
                <a:spcPts val="600"/>
              </a:spcBef>
              <a:spcAft>
                <a:spcPts val="600"/>
              </a:spcAft>
              <a:buClr>
                <a:srgbClr val="0BD0D9"/>
              </a:buClr>
              <a:buSzPct val="95000"/>
              <a:buFont typeface="Wingdings 2" pitchFamily="18" charset="2"/>
              <a:buChar char=""/>
              <a:defRPr/>
            </a:pPr>
            <a:r>
              <a:rPr lang="el-GR" b="1" dirty="0">
                <a:latin typeface="+mn-lt"/>
                <a:cs typeface="+mn-cs"/>
              </a:rPr>
              <a:t>Οι φοιτητές που παραμένουν στο παλαιό ΠΠΣ θα πάρουν πτυχίο με τους όρους και τις προϋποθέσεις του παλαιού ΠΠΣ, δηλαδή 48 μαθήματα από τα οποία: </a:t>
            </a:r>
            <a:endParaRPr lang="el-GR"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25</a:t>
            </a:r>
            <a:r>
              <a:rPr lang="el-GR" b="1" dirty="0" smtClean="0">
                <a:latin typeface="+mn-lt"/>
                <a:cs typeface="+mn-cs"/>
              </a:rPr>
              <a:t> </a:t>
            </a:r>
            <a:r>
              <a:rPr lang="el-GR" b="1" dirty="0">
                <a:latin typeface="+mn-lt"/>
                <a:cs typeface="+mn-cs"/>
              </a:rPr>
              <a:t>υποχρεωτικά μαθήματα κορμού (Κ01-Κ25), </a:t>
            </a:r>
            <a:endParaRPr lang="el-GR"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15</a:t>
            </a:r>
            <a:r>
              <a:rPr lang="el-GR" b="1" dirty="0" smtClean="0">
                <a:latin typeface="+mn-lt"/>
                <a:cs typeface="+mn-cs"/>
              </a:rPr>
              <a:t> </a:t>
            </a:r>
            <a:r>
              <a:rPr lang="el-GR" b="1" dirty="0">
                <a:latin typeface="+mn-lt"/>
                <a:cs typeface="+mn-cs"/>
              </a:rPr>
              <a:t>μαθήματα κατευθύνσεων </a:t>
            </a:r>
            <a:r>
              <a:rPr lang="el-GR" b="1" dirty="0" smtClean="0">
                <a:latin typeface="+mn-lt"/>
                <a:cs typeface="+mn-cs"/>
              </a:rPr>
              <a:t/>
            </a:r>
            <a:br>
              <a:rPr lang="el-GR" b="1" dirty="0" smtClean="0">
                <a:latin typeface="+mn-lt"/>
                <a:cs typeface="+mn-cs"/>
              </a:rPr>
            </a:br>
            <a:r>
              <a:rPr lang="el-GR" sz="1600" b="1" dirty="0" smtClean="0">
                <a:latin typeface="+mn-lt"/>
                <a:cs typeface="+mn-cs"/>
              </a:rPr>
              <a:t>(</a:t>
            </a:r>
            <a:r>
              <a:rPr lang="el-GR" sz="1600" b="1" dirty="0">
                <a:latin typeface="+mn-lt"/>
                <a:cs typeface="+mn-cs"/>
              </a:rPr>
              <a:t>από τα οποία 5 έως 7 βασικά μαθήματα κατεύθυνσης (τουλάχιστον ένα από κάθε κατεύθυνση) και μέχρι 3 ελεύθερα μαθήματα), </a:t>
            </a:r>
            <a:endParaRPr lang="el-GR" sz="1600"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6</a:t>
            </a:r>
            <a:r>
              <a:rPr lang="el-GR" b="1" dirty="0" smtClean="0">
                <a:latin typeface="+mn-lt"/>
                <a:cs typeface="+mn-cs"/>
              </a:rPr>
              <a:t> </a:t>
            </a:r>
            <a:r>
              <a:rPr lang="el-GR" b="1" dirty="0">
                <a:latin typeface="+mn-lt"/>
                <a:cs typeface="+mn-cs"/>
              </a:rPr>
              <a:t>μαθήματα γενικών δεξιοτήτων </a:t>
            </a:r>
            <a:r>
              <a:rPr lang="el-GR" sz="1600" b="1" dirty="0" smtClean="0">
                <a:latin typeface="+mn-lt"/>
                <a:cs typeface="+mn-cs"/>
              </a:rPr>
              <a:t/>
            </a:r>
            <a:br>
              <a:rPr lang="el-GR" sz="1600" b="1" dirty="0" smtClean="0">
                <a:latin typeface="+mn-lt"/>
                <a:cs typeface="+mn-cs"/>
              </a:rPr>
            </a:br>
            <a:r>
              <a:rPr lang="el-GR" sz="1600" b="1" dirty="0" smtClean="0">
                <a:latin typeface="+mn-lt"/>
                <a:cs typeface="+mn-cs"/>
              </a:rPr>
              <a:t>(</a:t>
            </a:r>
            <a:r>
              <a:rPr lang="el-GR" sz="1600" b="1" dirty="0">
                <a:latin typeface="+mn-lt"/>
                <a:cs typeface="+mn-cs"/>
              </a:rPr>
              <a:t>ή τουλάχιστον αυτά που συνεχίζουν να προσφέρονται στο νέο ΠΠΣ</a:t>
            </a:r>
            <a:r>
              <a:rPr lang="el-GR" sz="1600" b="1" dirty="0" smtClean="0">
                <a:latin typeface="+mn-lt"/>
                <a:cs typeface="+mn-cs"/>
              </a:rPr>
              <a:t>)</a:t>
            </a:r>
          </a:p>
          <a:p>
            <a:pPr marL="730250" lvl="1" indent="-273050">
              <a:spcBef>
                <a:spcPts val="0"/>
              </a:spcBef>
              <a:spcAft>
                <a:spcPts val="600"/>
              </a:spcAft>
              <a:buClr>
                <a:srgbClr val="0BD0D9"/>
              </a:buClr>
              <a:buSzPct val="95000"/>
              <a:buFont typeface="Wingdings 2" pitchFamily="18" charset="2"/>
              <a:buChar char=""/>
              <a:defRPr/>
            </a:pPr>
            <a:r>
              <a:rPr lang="el-GR" b="1" dirty="0" smtClean="0">
                <a:latin typeface="+mn-lt"/>
                <a:cs typeface="+mn-cs"/>
              </a:rPr>
              <a:t>πτυχιακή </a:t>
            </a:r>
            <a:r>
              <a:rPr lang="el-GR" b="1" dirty="0">
                <a:latin typeface="+mn-lt"/>
                <a:cs typeface="+mn-cs"/>
              </a:rPr>
              <a:t>εργασία (Κ27, Κ28) ή πρακτική άσκηση (Κ26) που μπορεί να αντικαταστήσει ένα εξάμηνο της πτυχιακής εργασίας</a:t>
            </a:r>
            <a:r>
              <a:rPr lang="el-GR" b="1" dirty="0" smtClean="0">
                <a:latin typeface="+mn-lt"/>
                <a:cs typeface="+mn-cs"/>
              </a:rPr>
              <a:t>.</a:t>
            </a:r>
          </a:p>
          <a:p>
            <a:pPr marL="273050" lvl="0" indent="-273050">
              <a:spcBef>
                <a:spcPts val="600"/>
              </a:spcBef>
              <a:spcAft>
                <a:spcPts val="600"/>
              </a:spcAft>
              <a:buClr>
                <a:srgbClr val="0BD0D9"/>
              </a:buClr>
              <a:buSzPct val="95000"/>
              <a:buFont typeface="Wingdings 2" pitchFamily="18" charset="2"/>
              <a:buChar char=""/>
              <a:defRPr/>
            </a:pPr>
            <a:r>
              <a:rPr lang="el-GR" b="1" dirty="0" smtClean="0">
                <a:latin typeface="+mn-lt"/>
                <a:cs typeface="+mn-cs"/>
              </a:rPr>
              <a:t>Οι φοιτητές που παραμένουν στο παλαιό ΠΠΣ και δεν έχουν ήδη συσσωρεύσει πιστωτικές μονάδες (ECTS) στο υποχρεωτικό μάθημα Κ07 «</a:t>
            </a:r>
            <a:r>
              <a:rPr lang="el-GR" b="1" dirty="0" smtClean="0">
                <a:solidFill>
                  <a:srgbClr val="C00000"/>
                </a:solidFill>
                <a:latin typeface="+mn-lt"/>
                <a:cs typeface="+mn-cs"/>
              </a:rPr>
              <a:t>Φυσική</a:t>
            </a:r>
            <a:r>
              <a:rPr lang="el-GR" b="1" dirty="0" smtClean="0">
                <a:latin typeface="+mn-lt"/>
                <a:cs typeface="+mn-cs"/>
              </a:rPr>
              <a:t>» του παλαιού ΠΠΣ, θα πρέπει να το αντικαταστήσουν με κάποιο από τα προσφερόμενα (κατ' επιλογή) υποχρεωτικά μαθήματα του νέου ΠΠΣ, όπως: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Κ29 «Σχεδίαση και Χρήση Βάσεων Δεδομένων»,</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Κ30 «Αρχιτεκτονική Υπολογιστών ΙΙ»,</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Κ33 «Δίκτυα Επικοινωνιών ΙΙ»,</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Κ32 «Ψηφιακή Επεξεργασία Σήματος»,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Κ31 «Μεταγλωττιστές»,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Κ34 «Διαχείριση Δικτύων», ή</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Κ35 «Θεωρία Πληροφορίας και Κωδίκων»</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txBox="1">
            <a:spLocks/>
          </p:cNvSpPr>
          <p:nvPr/>
        </p:nvSpPr>
        <p:spPr>
          <a:xfrm>
            <a:off x="152400" y="914400"/>
            <a:ext cx="8686800" cy="5562600"/>
          </a:xfrm>
          <a:prstGeom prst="rect">
            <a:avLst/>
          </a:prstGeom>
        </p:spPr>
        <p:txBody>
          <a:bodyPr/>
          <a:lstStyle/>
          <a:p>
            <a:pPr marL="273050" lvl="0" indent="-273050">
              <a:spcBef>
                <a:spcPts val="600"/>
              </a:spcBef>
              <a:spcAft>
                <a:spcPts val="600"/>
              </a:spcAft>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Το νέο </a:t>
            </a:r>
            <a:r>
              <a:rPr lang="el-GR" sz="2000" b="1" dirty="0" smtClean="0">
                <a:latin typeface="+mn-lt"/>
                <a:cs typeface="+mn-cs"/>
              </a:rPr>
              <a:t>ΠΠΣ σε συνδυασμό με την επιστημονική ποιότητα του Τμήματος (στα 100 καλλίτερα του κόσμου επί σειράς ετών) παρέχει στους απόφοιτους του Τμήματος τη δυνατότητα επιλογής και δημιουργίας ενός </a:t>
            </a:r>
            <a:r>
              <a:rPr lang="el-GR" sz="2000" b="1" dirty="0" smtClean="0">
                <a:solidFill>
                  <a:srgbClr val="C00000"/>
                </a:solidFill>
                <a:latin typeface="+mn-lt"/>
                <a:cs typeface="+mn-cs"/>
              </a:rPr>
              <a:t>εξατομικευμένου επιστημονικού προφίλ </a:t>
            </a:r>
            <a:r>
              <a:rPr lang="el-GR" sz="2000" b="1" dirty="0" smtClean="0">
                <a:latin typeface="+mn-lt"/>
                <a:cs typeface="+mn-cs"/>
              </a:rPr>
              <a:t>σύμφωνα με τα ενδιαφέροντα, τις ικανότητες και τις επιδεξιότητές τους.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Παράλληλα, επιπλέον της επιστημονικής κουλτούρας, καλλιεργεί </a:t>
            </a:r>
            <a:r>
              <a:rPr lang="el-GR" sz="2000" b="1" dirty="0" smtClean="0">
                <a:solidFill>
                  <a:srgbClr val="C00000"/>
                </a:solidFill>
                <a:latin typeface="+mn-lt"/>
                <a:cs typeface="+mn-cs"/>
              </a:rPr>
              <a:t>αντίληψη μηχανικού </a:t>
            </a:r>
            <a:r>
              <a:rPr lang="el-GR" sz="2000" b="1" dirty="0" smtClean="0">
                <a:latin typeface="+mn-lt"/>
                <a:cs typeface="+mn-cs"/>
              </a:rPr>
              <a:t>μέσω εξειδικευμένων εργασιών και εργαστηρίων.</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 Το νέο ΠΠΣ επίσης περιλαμβάνει πτυχιακή εργασία και/ή πρακτική άσκηση εντός ή εκτός Πανεπιστημίου.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Οι απόφοιτοι του Τμήματος μπορούν να ανταποκριθούν με ευχέρεια στις απαιτήσεις όλου του φάσματος επαγγελματικής απασχόλησης:</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από τη βιομηχανία, τις επιχειρήσεις και τους οργανισμούς, </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μέχρι την εκπαίδευση και τη βασική και εφαρμοσμένη έρευνα.</a:t>
            </a:r>
          </a:p>
        </p:txBody>
      </p:sp>
      <p:sp>
        <p:nvSpPr>
          <p:cNvPr id="7" name="1 - Τίτλος"/>
          <p:cNvSpPr txBox="1">
            <a:spLocks/>
          </p:cNvSpPr>
          <p:nvPr/>
        </p:nvSpPr>
        <p:spPr>
          <a:xfrm>
            <a:off x="304800" y="76200"/>
            <a:ext cx="8305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Εκπαιδευτικοί Στόχοι του Νέου ΠΠΣ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Φοιτητές που Παραμένουν στο Παλαιό ΠΠΣ</a:t>
            </a:r>
          </a:p>
        </p:txBody>
      </p:sp>
      <p:sp>
        <p:nvSpPr>
          <p:cNvPr id="3" name="Content Placeholder 4"/>
          <p:cNvSpPr txBox="1">
            <a:spLocks/>
          </p:cNvSpPr>
          <p:nvPr/>
        </p:nvSpPr>
        <p:spPr>
          <a:xfrm>
            <a:off x="152400" y="762000"/>
            <a:ext cx="8915400" cy="6019800"/>
          </a:xfrm>
          <a:prstGeom prst="rect">
            <a:avLst/>
          </a:prstGeom>
        </p:spPr>
        <p:txBody>
          <a:bodyPr/>
          <a:lstStyle/>
          <a:p>
            <a:pPr marL="273050" lvl="0" indent="-273050">
              <a:spcBef>
                <a:spcPts val="1200"/>
              </a:spcBef>
              <a:spcAft>
                <a:spcPts val="600"/>
              </a:spcAft>
              <a:buClr>
                <a:srgbClr val="0BD0D9"/>
              </a:buClr>
              <a:buSzPct val="95000"/>
              <a:buFont typeface="Wingdings 2" pitchFamily="18" charset="2"/>
              <a:buChar char=""/>
              <a:defRPr/>
            </a:pPr>
            <a:r>
              <a:rPr lang="el-GR" b="1" dirty="0" smtClean="0">
                <a:latin typeface="+mn-lt"/>
                <a:cs typeface="+mn-cs"/>
              </a:rPr>
              <a:t>Οι φοιτητές που παραμένουν στο παλαιό ΠΠΣ και δεν έχουν ήδη συσσωρεύσει πιστωτικές μονάδες (ECTS) στα μαθήματα «</a:t>
            </a:r>
            <a:r>
              <a:rPr lang="el-GR" b="1" dirty="0" smtClean="0">
                <a:solidFill>
                  <a:srgbClr val="C00000"/>
                </a:solidFill>
                <a:latin typeface="+mn-lt"/>
                <a:cs typeface="+mn-cs"/>
              </a:rPr>
              <a:t>Σύγχρονη Ελληνική και Βαλκανική  Ιστορία</a:t>
            </a:r>
            <a:r>
              <a:rPr lang="el-GR" b="1" dirty="0" smtClean="0">
                <a:latin typeface="+mn-lt"/>
                <a:cs typeface="+mn-cs"/>
              </a:rPr>
              <a:t>» και «</a:t>
            </a:r>
            <a:r>
              <a:rPr lang="el-GR" b="1" dirty="0" smtClean="0">
                <a:solidFill>
                  <a:srgbClr val="C00000"/>
                </a:solidFill>
                <a:latin typeface="+mn-lt"/>
                <a:cs typeface="+mn-cs"/>
              </a:rPr>
              <a:t>Σύγχρονη Ευρωπαϊκή Ιστορία</a:t>
            </a:r>
            <a:r>
              <a:rPr lang="el-GR" b="1" dirty="0" smtClean="0">
                <a:latin typeface="+mn-lt"/>
                <a:cs typeface="+mn-cs"/>
              </a:rPr>
              <a:t>», </a:t>
            </a:r>
            <a:r>
              <a:rPr lang="el-GR" b="1" dirty="0">
                <a:latin typeface="+mn-lt"/>
                <a:cs typeface="+mn-cs"/>
              </a:rPr>
              <a:t>που καταργούνται στο νέο ΠΠΣ, απαλλάσσονται από αυτά τα μαθήματα</a:t>
            </a:r>
            <a:r>
              <a:rPr lang="el-GR" b="1" dirty="0" smtClean="0">
                <a:latin typeface="+mn-lt"/>
                <a:cs typeface="+mn-cs"/>
              </a:rPr>
              <a:t>.</a:t>
            </a:r>
          </a:p>
          <a:p>
            <a:pPr marL="273050" lvl="0" indent="-273050">
              <a:spcBef>
                <a:spcPts val="1200"/>
              </a:spcBef>
              <a:spcAft>
                <a:spcPts val="600"/>
              </a:spcAft>
              <a:buClr>
                <a:srgbClr val="0BD0D9"/>
              </a:buClr>
              <a:buSzPct val="95000"/>
              <a:buFont typeface="Wingdings 2" pitchFamily="18" charset="2"/>
              <a:buChar char=""/>
              <a:defRPr/>
            </a:pPr>
            <a:r>
              <a:rPr lang="el-GR" b="1" dirty="0">
                <a:latin typeface="+mn-lt"/>
                <a:cs typeface="+mn-cs"/>
              </a:rPr>
              <a:t>Οι φοιτητές που παραμένουν στο παλαιό ΠΠΣ και δεν έχουν εξετασθεί επιτυχώς στα μαθήματα γενικών δεξιοτήτων «</a:t>
            </a:r>
            <a:r>
              <a:rPr lang="el-GR" b="1" dirty="0">
                <a:solidFill>
                  <a:srgbClr val="C00000"/>
                </a:solidFill>
                <a:latin typeface="+mn-lt"/>
                <a:cs typeface="+mn-cs"/>
              </a:rPr>
              <a:t>Διοίκηση Έργων</a:t>
            </a:r>
            <a:r>
              <a:rPr lang="el-GR" b="1" dirty="0">
                <a:latin typeface="+mn-lt"/>
                <a:cs typeface="+mn-cs"/>
              </a:rPr>
              <a:t>» και «</a:t>
            </a:r>
            <a:r>
              <a:rPr lang="el-GR" b="1" dirty="0">
                <a:solidFill>
                  <a:srgbClr val="C00000"/>
                </a:solidFill>
                <a:latin typeface="+mn-lt"/>
                <a:cs typeface="+mn-cs"/>
              </a:rPr>
              <a:t>Τεχνικές Παρουσίασης και Συγγραφής Επιστημονικών Εκθέσεων</a:t>
            </a:r>
            <a:r>
              <a:rPr lang="el-GR" b="1" dirty="0">
                <a:latin typeface="+mn-lt"/>
                <a:cs typeface="+mn-cs"/>
              </a:rPr>
              <a:t>» πρέπει να πάρουν </a:t>
            </a:r>
            <a:r>
              <a:rPr lang="el-GR" b="1" dirty="0" smtClean="0">
                <a:latin typeface="+mn-lt"/>
                <a:cs typeface="+mn-cs"/>
              </a:rPr>
              <a:t/>
            </a:r>
            <a:br>
              <a:rPr lang="el-GR" b="1" dirty="0" smtClean="0">
                <a:latin typeface="+mn-lt"/>
                <a:cs typeface="+mn-cs"/>
              </a:rPr>
            </a:br>
            <a:r>
              <a:rPr lang="el-GR" b="1" dirty="0" smtClean="0">
                <a:latin typeface="+mn-lt"/>
                <a:cs typeface="+mn-cs"/>
              </a:rPr>
              <a:t>το </a:t>
            </a:r>
            <a:r>
              <a:rPr lang="el-GR" b="1" dirty="0">
                <a:latin typeface="+mn-lt"/>
                <a:cs typeface="+mn-cs"/>
              </a:rPr>
              <a:t>νέο ενοποιημένο μάθημα γενικής παιδείας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a:t>
            </a:r>
            <a:endParaRPr lang="el-GR" b="1" dirty="0" smtClean="0">
              <a:latin typeface="+mn-lt"/>
              <a:cs typeface="+mn-cs"/>
            </a:endParaRPr>
          </a:p>
          <a:p>
            <a:pPr marL="273050" lvl="0" indent="-273050">
              <a:spcBef>
                <a:spcPts val="1200"/>
              </a:spcBef>
              <a:spcAft>
                <a:spcPts val="600"/>
              </a:spcAft>
              <a:buClr>
                <a:srgbClr val="0BD0D9"/>
              </a:buClr>
              <a:buSzPct val="95000"/>
              <a:buFont typeface="Wingdings 2" pitchFamily="18" charset="2"/>
              <a:buChar char=""/>
              <a:defRPr/>
            </a:pPr>
            <a:r>
              <a:rPr lang="el-GR" b="1" dirty="0" smtClean="0">
                <a:latin typeface="+mn-lt"/>
                <a:cs typeface="+mn-cs"/>
              </a:rPr>
              <a:t>Το </a:t>
            </a:r>
            <a:r>
              <a:rPr lang="el-GR" b="1" dirty="0">
                <a:latin typeface="+mn-lt"/>
                <a:cs typeface="+mn-cs"/>
              </a:rPr>
              <a:t>νέο μάθημα γενικής παιδείας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αντιστοιχεί στα δύο μαθήματα γενικών δεξιοτήτων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του παλαιού ΠΠΣ. Φοιτητές που έχουν εξετασθεί επιτυχώς στο ένα από τα δύο αυτά μαθήματα, οφείλουν να εξετασθούν επιτυχώς και στο άλλο.</a:t>
            </a:r>
            <a:endParaRPr lang="el-GR" b="1" dirty="0" smtClean="0">
              <a:latin typeface="+mn-lt"/>
              <a:cs typeface="+mn-cs"/>
            </a:endParaRPr>
          </a:p>
          <a:p>
            <a:pPr marL="273050" marR="0" lvl="0" indent="-273050" algn="l" defTabSz="914400" rtl="0" eaLnBrk="1" fontAlgn="base" latinLnBrk="0" hangingPunct="1">
              <a:lnSpc>
                <a:spcPct val="100000"/>
              </a:lnSpc>
              <a:spcBef>
                <a:spcPts val="600"/>
              </a:spcBef>
              <a:spcAft>
                <a:spcPts val="600"/>
              </a:spcAft>
              <a:buClr>
                <a:srgbClr val="0BD0D9"/>
              </a:buClr>
              <a:buSzPct val="95000"/>
              <a:tabLst/>
              <a:defRPr/>
            </a:pPr>
            <a:endParaRPr kumimoji="0" lang="el-GR"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555071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2520951" y="0"/>
            <a:ext cx="4572000"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Science</a:t>
            </a:r>
          </a:p>
        </p:txBody>
      </p:sp>
      <p:sp>
        <p:nvSpPr>
          <p:cNvPr id="3" name="Rectangle 3"/>
          <p:cNvSpPr txBox="1">
            <a:spLocks noChangeArrowheads="1"/>
          </p:cNvSpPr>
          <p:nvPr/>
        </p:nvSpPr>
        <p:spPr>
          <a:xfrm>
            <a:off x="228601" y="1125538"/>
            <a:ext cx="5135563" cy="5543550"/>
          </a:xfrm>
          <a:prstGeom prst="rect">
            <a:avLst/>
          </a:prstGeom>
        </p:spPr>
        <p:txBody>
          <a:bodyPr/>
          <a:lstStyle/>
          <a:p>
            <a:pPr marL="342900" indent="-342900">
              <a:lnSpc>
                <a:spcPct val="105000"/>
              </a:lnSpc>
              <a:spcBef>
                <a:spcPct val="20000"/>
              </a:spcBef>
              <a:buFontTx/>
              <a:buChar char="•"/>
              <a:defRPr/>
            </a:pPr>
            <a:r>
              <a:rPr lang="el-GR" sz="1400" b="1" kern="0" dirty="0" err="1">
                <a:solidFill>
                  <a:srgbClr val="FF3300"/>
                </a:solidFill>
                <a:cs typeface="+mn-cs"/>
              </a:rPr>
              <a:t>Mathematics</a:t>
            </a:r>
            <a:r>
              <a:rPr lang="el-GR" sz="1400" b="1" kern="0" dirty="0">
                <a:solidFill>
                  <a:srgbClr val="CC3300"/>
                </a:solidFill>
                <a:cs typeface="+mn-cs"/>
              </a:rPr>
              <a:t> (26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(6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Calculus</a:t>
            </a:r>
            <a:r>
              <a:rPr lang="el-GR" sz="1050" b="1" kern="0" dirty="0">
                <a:cs typeface="+mn-cs"/>
              </a:rPr>
              <a:t> (MATH41, MATH42)</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Mathematical</a:t>
            </a:r>
            <a:r>
              <a:rPr lang="el-GR" sz="1050" b="1" i="1" kern="0" dirty="0">
                <a:cs typeface="+mn-cs"/>
              </a:rPr>
              <a:t> </a:t>
            </a:r>
            <a:r>
              <a:rPr lang="el-GR" sz="1050" b="1" i="1" kern="0" dirty="0" err="1">
                <a:cs typeface="+mn-cs"/>
              </a:rPr>
              <a:t>Foundations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Computing</a:t>
            </a:r>
            <a:r>
              <a:rPr lang="el-GR" sz="1050" b="1" kern="0" dirty="0">
                <a:cs typeface="+mn-cs"/>
              </a:rPr>
              <a:t> (CS103)</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Introduction</a:t>
            </a:r>
            <a:r>
              <a:rPr lang="el-GR" sz="1050" b="1" i="1" kern="0" dirty="0">
                <a:cs typeface="+mn-cs"/>
              </a:rPr>
              <a:t> </a:t>
            </a:r>
            <a:r>
              <a:rPr lang="el-GR" sz="1050" b="1" i="1" kern="0" dirty="0" err="1">
                <a:cs typeface="+mn-cs"/>
              </a:rPr>
              <a:t>to</a:t>
            </a:r>
            <a:r>
              <a:rPr lang="el-GR" sz="1050" b="1" i="1" kern="0" dirty="0">
                <a:cs typeface="+mn-cs"/>
              </a:rPr>
              <a:t> </a:t>
            </a:r>
            <a:r>
              <a:rPr lang="el-GR" sz="1050" b="1" i="1" kern="0" dirty="0" err="1">
                <a:cs typeface="+mn-cs"/>
              </a:rPr>
              <a:t>Probability</a:t>
            </a:r>
            <a:r>
              <a:rPr lang="el-GR" sz="1050" b="1" i="1" kern="0" dirty="0">
                <a:cs typeface="+mn-cs"/>
              </a:rPr>
              <a:t> </a:t>
            </a:r>
            <a:r>
              <a:rPr lang="el-GR" sz="1050" b="1" i="1" kern="0" dirty="0" err="1">
                <a:cs typeface="+mn-cs"/>
              </a:rPr>
              <a:t>for</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Scientists</a:t>
            </a:r>
            <a:r>
              <a:rPr lang="el-GR" sz="1050" b="1" kern="0" dirty="0">
                <a:cs typeface="+mn-cs"/>
              </a:rPr>
              <a:t> (CS109)</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Two</a:t>
            </a:r>
            <a:r>
              <a:rPr lang="el-GR" sz="1050" b="1" kern="0" dirty="0">
                <a:cs typeface="+mn-cs"/>
              </a:rPr>
              <a:t> </a:t>
            </a:r>
            <a:r>
              <a:rPr lang="el-GR" sz="1050" b="1" kern="0" dirty="0" err="1">
                <a:cs typeface="+mn-cs"/>
              </a:rPr>
              <a:t>math</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set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Science</a:t>
            </a:r>
            <a:r>
              <a:rPr lang="el-GR" sz="1400" b="1" kern="0" dirty="0">
                <a:solidFill>
                  <a:srgbClr val="CC3300"/>
                </a:solidFill>
                <a:cs typeface="+mn-cs"/>
              </a:rPr>
              <a:t> (11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Mechanics</a:t>
            </a:r>
            <a:r>
              <a:rPr lang="el-GR" sz="1050" b="1" kern="0" dirty="0">
                <a:cs typeface="+mn-cs"/>
              </a:rPr>
              <a:t> (PHYSICS41)</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Electricity</a:t>
            </a:r>
            <a:r>
              <a:rPr lang="el-GR" sz="1050" b="1" i="1" kern="0" dirty="0">
                <a:cs typeface="+mn-cs"/>
              </a:rPr>
              <a:t> and </a:t>
            </a:r>
            <a:r>
              <a:rPr lang="el-GR" sz="1050" b="1" i="1" kern="0" dirty="0" err="1">
                <a:cs typeface="+mn-cs"/>
              </a:rPr>
              <a:t>Magnetism</a:t>
            </a:r>
            <a:r>
              <a:rPr lang="el-GR" sz="1050" b="1" kern="0" dirty="0">
                <a:cs typeface="+mn-cs"/>
              </a:rPr>
              <a:t> (PHYSICS43)</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science</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Engineering</a:t>
            </a:r>
            <a:r>
              <a:rPr lang="el-GR" sz="1400" b="1" kern="0" dirty="0">
                <a:solidFill>
                  <a:srgbClr val="CC3300"/>
                </a:solidFill>
                <a:cs typeface="+mn-cs"/>
              </a:rPr>
              <a:t> </a:t>
            </a:r>
            <a:r>
              <a:rPr lang="el-GR" sz="1400" b="1" kern="0" dirty="0">
                <a:solidFill>
                  <a:srgbClr val="FF3300"/>
                </a:solidFill>
                <a:cs typeface="+mn-cs"/>
              </a:rPr>
              <a:t>Fundamentals</a:t>
            </a:r>
            <a:r>
              <a:rPr lang="el-GR" sz="1400" b="1" kern="0" dirty="0">
                <a:cs typeface="+mn-cs"/>
              </a:rPr>
              <a:t> (13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Programming</a:t>
            </a:r>
            <a:r>
              <a:rPr lang="el-GR" sz="1050" b="1" i="1" kern="0" dirty="0">
                <a:cs typeface="+mn-cs"/>
              </a:rPr>
              <a:t> </a:t>
            </a:r>
            <a:r>
              <a:rPr lang="el-GR" sz="1050" b="1" i="1" kern="0" dirty="0" err="1">
                <a:cs typeface="+mn-cs"/>
              </a:rPr>
              <a:t>Abstractions</a:t>
            </a:r>
            <a:r>
              <a:rPr lang="el-GR" sz="1050" b="1" kern="0" dirty="0">
                <a:cs typeface="+mn-cs"/>
              </a:rPr>
              <a:t> (CS106B </a:t>
            </a:r>
            <a:r>
              <a:rPr lang="el-GR" sz="1050" b="1" kern="0" dirty="0" err="1">
                <a:cs typeface="+mn-cs"/>
              </a:rPr>
              <a:t>or</a:t>
            </a:r>
            <a:r>
              <a:rPr lang="el-GR" sz="1050" b="1" kern="0" dirty="0">
                <a:cs typeface="+mn-cs"/>
              </a:rPr>
              <a:t> CS106X)</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Introductory</a:t>
            </a:r>
            <a:r>
              <a:rPr lang="el-GR" sz="1050" b="1" i="1" kern="0" dirty="0">
                <a:cs typeface="+mn-cs"/>
              </a:rPr>
              <a:t> </a:t>
            </a:r>
            <a:r>
              <a:rPr lang="el-GR" sz="1050" b="1" i="1" kern="0" dirty="0" err="1">
                <a:cs typeface="+mn-cs"/>
              </a:rPr>
              <a:t>Electronics</a:t>
            </a:r>
            <a:r>
              <a:rPr lang="el-GR" sz="1050" b="1" kern="0" dirty="0">
                <a:cs typeface="+mn-cs"/>
              </a:rPr>
              <a:t> (ENGR40)</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fundamental</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Technology</a:t>
            </a:r>
            <a:r>
              <a:rPr lang="el-GR" sz="1400" b="1" kern="0" dirty="0">
                <a:solidFill>
                  <a:srgbClr val="FF3300"/>
                </a:solidFill>
                <a:cs typeface="+mn-cs"/>
              </a:rPr>
              <a:t> </a:t>
            </a:r>
            <a:r>
              <a:rPr lang="el-GR" sz="1400" b="1" kern="0" dirty="0" err="1">
                <a:solidFill>
                  <a:srgbClr val="FF3300"/>
                </a:solidFill>
                <a:cs typeface="+mn-cs"/>
              </a:rPr>
              <a:t>in</a:t>
            </a:r>
            <a:r>
              <a:rPr lang="el-GR" sz="1400" b="1" kern="0" dirty="0">
                <a:solidFill>
                  <a:srgbClr val="FF3300"/>
                </a:solidFill>
                <a:cs typeface="+mn-cs"/>
              </a:rPr>
              <a:t> </a:t>
            </a:r>
            <a:r>
              <a:rPr lang="el-GR" sz="1400" b="1" kern="0" dirty="0" err="1">
                <a:solidFill>
                  <a:srgbClr val="FF3300"/>
                </a:solidFill>
                <a:cs typeface="+mn-cs"/>
              </a:rPr>
              <a:t>Society</a:t>
            </a:r>
            <a:r>
              <a:rPr lang="el-GR" sz="1400" b="1" kern="0" dirty="0">
                <a:cs typeface="+mn-cs"/>
              </a:rPr>
              <a:t> (3-5 </a:t>
            </a:r>
            <a:r>
              <a:rPr lang="el-GR" sz="1400" b="1" kern="0" dirty="0" err="1">
                <a:cs typeface="+mn-cs"/>
              </a:rPr>
              <a:t>Units</a:t>
            </a:r>
            <a:r>
              <a:rPr lang="el-GR" sz="1400" b="1" kern="0" dirty="0">
                <a:cs typeface="+mn-cs"/>
              </a:rPr>
              <a:t>) </a:t>
            </a:r>
            <a:r>
              <a:rPr lang="el-GR" sz="1400" b="1" kern="0" dirty="0">
                <a:solidFill>
                  <a:srgbClr val="006600"/>
                </a:solidFill>
                <a:cs typeface="+mn-cs"/>
              </a:rPr>
              <a:t>(1 μάθημα)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TiS</a:t>
            </a:r>
            <a:r>
              <a:rPr lang="el-GR" sz="1050" b="1" kern="0" dirty="0">
                <a:cs typeface="+mn-cs"/>
              </a:rPr>
              <a:t> </a:t>
            </a:r>
            <a:r>
              <a:rPr lang="el-GR" sz="1050" b="1" kern="0" dirty="0" err="1">
                <a:cs typeface="+mn-cs"/>
              </a:rPr>
              <a:t>class</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Core</a:t>
            </a:r>
            <a:r>
              <a:rPr lang="el-GR" sz="1400" b="1" kern="0" dirty="0">
                <a:cs typeface="+mn-cs"/>
              </a:rPr>
              <a:t> (14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Computer</a:t>
            </a:r>
            <a:r>
              <a:rPr lang="el-GR" sz="1050" b="1" i="1" kern="0" dirty="0">
                <a:cs typeface="+mn-cs"/>
              </a:rPr>
              <a:t> </a:t>
            </a:r>
            <a:r>
              <a:rPr lang="el-GR" sz="1050" b="1" i="1" kern="0" dirty="0" err="1">
                <a:cs typeface="+mn-cs"/>
              </a:rPr>
              <a:t>Organization</a:t>
            </a:r>
            <a:r>
              <a:rPr lang="el-GR" sz="1050" b="1" i="1" kern="0" dirty="0">
                <a:cs typeface="+mn-cs"/>
              </a:rPr>
              <a:t> and </a:t>
            </a:r>
            <a:r>
              <a:rPr lang="el-GR" sz="1050" b="1" i="1" kern="0" dirty="0" err="1">
                <a:cs typeface="+mn-cs"/>
              </a:rPr>
              <a:t>Systems</a:t>
            </a:r>
            <a:r>
              <a:rPr lang="el-GR" sz="1050" b="1" kern="0" dirty="0">
                <a:cs typeface="+mn-cs"/>
              </a:rPr>
              <a:t> (CS107)</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Principles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Systems</a:t>
            </a:r>
            <a:r>
              <a:rPr lang="el-GR" sz="1050" b="1" kern="0" dirty="0">
                <a:cs typeface="+mn-cs"/>
              </a:rPr>
              <a:t> (CS110)</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Data</a:t>
            </a:r>
            <a:r>
              <a:rPr lang="el-GR" sz="1050" b="1" i="1" kern="0" dirty="0">
                <a:cs typeface="+mn-cs"/>
              </a:rPr>
              <a:t> </a:t>
            </a:r>
            <a:r>
              <a:rPr lang="el-GR" sz="1050" b="1" i="1" kern="0" dirty="0" err="1">
                <a:cs typeface="+mn-cs"/>
              </a:rPr>
              <a:t>Structures</a:t>
            </a:r>
            <a:r>
              <a:rPr lang="el-GR" sz="1050" b="1" i="1" kern="0" dirty="0">
                <a:cs typeface="+mn-cs"/>
              </a:rPr>
              <a:t> and </a:t>
            </a:r>
            <a:r>
              <a:rPr lang="el-GR" sz="1050" b="1" i="1" kern="0" dirty="0" err="1">
                <a:cs typeface="+mn-cs"/>
              </a:rPr>
              <a:t>Algorithms</a:t>
            </a:r>
            <a:r>
              <a:rPr lang="el-GR" sz="1050" b="1" kern="0" dirty="0">
                <a:cs typeface="+mn-cs"/>
              </a:rPr>
              <a:t> (CS161)</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Depth</a:t>
            </a:r>
            <a:r>
              <a:rPr lang="el-GR" sz="1400" b="1" kern="0" dirty="0">
                <a:cs typeface="+mn-cs"/>
              </a:rPr>
              <a:t> (26 </a:t>
            </a:r>
            <a:r>
              <a:rPr lang="el-GR" sz="1400" b="1" kern="0" dirty="0" err="1">
                <a:cs typeface="+mn-cs"/>
              </a:rPr>
              <a:t>Units</a:t>
            </a:r>
            <a:r>
              <a:rPr lang="el-GR" sz="1400" b="1" kern="0" dirty="0">
                <a:cs typeface="+mn-cs"/>
              </a:rPr>
              <a:t>) </a:t>
            </a:r>
            <a:r>
              <a:rPr lang="el-GR" sz="1400" b="1" kern="0" dirty="0">
                <a:solidFill>
                  <a:srgbClr val="006600"/>
                </a:solidFill>
                <a:cs typeface="+mn-cs"/>
              </a:rPr>
              <a:t>(6 - 8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Complete</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requirements</a:t>
            </a:r>
            <a:r>
              <a:rPr lang="el-GR" sz="1050" b="1" kern="0" dirty="0">
                <a:cs typeface="+mn-cs"/>
              </a:rPr>
              <a:t> </a:t>
            </a:r>
            <a:r>
              <a:rPr lang="el-GR" sz="1050" b="1" kern="0" dirty="0" err="1">
                <a:cs typeface="+mn-cs"/>
              </a:rPr>
              <a:t>for</a:t>
            </a:r>
            <a:r>
              <a:rPr lang="el-GR" sz="1050" b="1" kern="0" dirty="0">
                <a:cs typeface="+mn-cs"/>
              </a:rPr>
              <a:t> </a:t>
            </a:r>
            <a:r>
              <a:rPr lang="el-GR" sz="1050" b="1" kern="0" dirty="0" err="1">
                <a:cs typeface="+mn-cs"/>
              </a:rPr>
              <a:t>any</a:t>
            </a:r>
            <a:r>
              <a:rPr lang="el-GR" sz="1050" b="1" kern="0" dirty="0">
                <a:cs typeface="+mn-cs"/>
              </a:rPr>
              <a:t> </a:t>
            </a:r>
            <a:r>
              <a:rPr lang="el-GR" sz="1050" b="1" kern="0" dirty="0" err="1">
                <a:cs typeface="+mn-cs"/>
              </a:rPr>
              <a:t>one</a:t>
            </a:r>
            <a:r>
              <a:rPr lang="el-GR" sz="1050" b="1" kern="0" dirty="0">
                <a:cs typeface="+mn-cs"/>
              </a:rPr>
              <a:t> </a:t>
            </a:r>
            <a:r>
              <a:rPr lang="el-GR" sz="1050" b="1" kern="0" dirty="0" err="1">
                <a:cs typeface="+mn-cs"/>
              </a:rPr>
              <a:t>track</a:t>
            </a:r>
            <a:r>
              <a:rPr lang="el-GR" sz="1050" b="1" kern="0" dirty="0">
                <a:cs typeface="+mn-cs"/>
              </a:rPr>
              <a:t> (</a:t>
            </a:r>
            <a:r>
              <a:rPr lang="el-GR" sz="1050" b="1" kern="0" dirty="0" err="1">
                <a:cs typeface="+mn-cs"/>
              </a:rPr>
              <a:t>usually</a:t>
            </a:r>
            <a:r>
              <a:rPr lang="el-GR" sz="1050" b="1" kern="0" dirty="0">
                <a:cs typeface="+mn-cs"/>
              </a:rPr>
              <a:t> 4-5 </a:t>
            </a:r>
            <a:r>
              <a:rPr lang="el-GR" sz="1050" b="1" kern="0" dirty="0" err="1">
                <a:cs typeface="+mn-cs"/>
              </a:rPr>
              <a:t>courses</a:t>
            </a:r>
            <a:r>
              <a:rPr lang="el-GR" sz="1050" b="1" kern="0" dirty="0">
                <a:cs typeface="+mn-cs"/>
              </a:rPr>
              <a:t>)</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Additional</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list</a:t>
            </a:r>
            <a:r>
              <a:rPr lang="el-GR" sz="1050" b="1" kern="0" dirty="0">
                <a:cs typeface="+mn-cs"/>
              </a:rPr>
              <a:t> (</a:t>
            </a:r>
            <a:r>
              <a:rPr lang="el-GR" sz="1050" b="1" kern="0" dirty="0" err="1">
                <a:cs typeface="+mn-cs"/>
              </a:rPr>
              <a:t>usually</a:t>
            </a:r>
            <a:r>
              <a:rPr lang="el-GR" sz="1050" b="1" kern="0" dirty="0">
                <a:cs typeface="+mn-cs"/>
              </a:rPr>
              <a:t> 2-3 </a:t>
            </a:r>
            <a:r>
              <a:rPr lang="el-GR" sz="1050" b="1" kern="0" dirty="0" err="1">
                <a:cs typeface="+mn-cs"/>
              </a:rPr>
              <a:t>courses</a:t>
            </a:r>
            <a:r>
              <a:rPr lang="el-GR" sz="1050" b="1" kern="0" dirty="0">
                <a:cs typeface="+mn-cs"/>
              </a:rPr>
              <a: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Senior</a:t>
            </a:r>
            <a:r>
              <a:rPr lang="el-GR" sz="1400" b="1" kern="0" dirty="0">
                <a:solidFill>
                  <a:srgbClr val="FF3300"/>
                </a:solidFill>
                <a:cs typeface="+mn-cs"/>
              </a:rPr>
              <a:t> </a:t>
            </a:r>
            <a:r>
              <a:rPr lang="el-GR" sz="1400" b="1" kern="0" dirty="0" err="1">
                <a:solidFill>
                  <a:srgbClr val="FF3300"/>
                </a:solidFill>
                <a:cs typeface="+mn-cs"/>
              </a:rPr>
              <a:t>Capstone</a:t>
            </a:r>
            <a:r>
              <a:rPr lang="el-GR" sz="1400" b="1" kern="0" dirty="0">
                <a:solidFill>
                  <a:srgbClr val="FF3300"/>
                </a:solidFill>
                <a:cs typeface="+mn-cs"/>
              </a:rPr>
              <a:t> Project</a:t>
            </a:r>
            <a:r>
              <a:rPr lang="el-GR" sz="1400" b="1" kern="0" dirty="0">
                <a:cs typeface="+mn-cs"/>
              </a:rPr>
              <a:t> (3 </a:t>
            </a:r>
            <a:r>
              <a:rPr lang="el-GR" sz="1400" b="1" kern="0" dirty="0" err="1">
                <a:cs typeface="+mn-cs"/>
              </a:rPr>
              <a:t>Units</a:t>
            </a:r>
            <a:r>
              <a:rPr lang="el-GR" sz="1400" b="1" kern="0" dirty="0">
                <a:cs typeface="+mn-cs"/>
              </a:rPr>
              <a:t>) </a:t>
            </a:r>
            <a:r>
              <a:rPr lang="en-US" sz="1400" b="1" kern="0" dirty="0">
                <a:solidFill>
                  <a:srgbClr val="006600"/>
                </a:solidFill>
                <a:cs typeface="+mn-cs"/>
              </a:rPr>
              <a:t>(</a:t>
            </a:r>
            <a:r>
              <a:rPr lang="el-GR" sz="1400" b="1" kern="0" dirty="0">
                <a:solidFill>
                  <a:srgbClr val="006600"/>
                </a:solidFill>
                <a:cs typeface="+mn-cs"/>
              </a:rPr>
              <a:t>1 </a:t>
            </a:r>
            <a:r>
              <a:rPr lang="en-US" sz="1400" b="1" kern="0" dirty="0">
                <a:solidFill>
                  <a:srgbClr val="006600"/>
                </a:solidFill>
                <a:cs typeface="+mn-cs"/>
              </a:rPr>
              <a:t>project)</a:t>
            </a:r>
          </a:p>
          <a:p>
            <a:pPr marL="742950" lvl="1" indent="-285750">
              <a:lnSpc>
                <a:spcPct val="105000"/>
              </a:lnSpc>
              <a:spcBef>
                <a:spcPct val="20000"/>
              </a:spcBef>
              <a:buFontTx/>
              <a:buChar char="–"/>
              <a:defRPr/>
            </a:pPr>
            <a:r>
              <a:rPr lang="el-GR" sz="1050" b="1" kern="0" dirty="0" err="1">
                <a:solidFill>
                  <a:srgbClr val="FF3300"/>
                </a:solidFill>
                <a:cs typeface="+mn-cs"/>
              </a:rPr>
              <a:t>Senior</a:t>
            </a:r>
            <a:r>
              <a:rPr lang="el-GR" sz="1050" b="1" kern="0" dirty="0">
                <a:solidFill>
                  <a:srgbClr val="FF3300"/>
                </a:solidFill>
                <a:cs typeface="+mn-cs"/>
              </a:rPr>
              <a:t> Project</a:t>
            </a:r>
            <a:r>
              <a:rPr lang="el-GR" sz="1050" b="1" kern="0" dirty="0">
                <a:cs typeface="+mn-cs"/>
              </a:rPr>
              <a:t> (CS191, CS191W, CS194, CS210, CS294, CS294W)</a:t>
            </a:r>
            <a:endParaRPr lang="en-US" sz="1050" b="1" kern="0" dirty="0">
              <a:solidFill>
                <a:srgbClr val="CC3300"/>
              </a:solidFill>
              <a:cs typeface="+mn-cs"/>
            </a:endParaRPr>
          </a:p>
        </p:txBody>
      </p:sp>
      <p:pic>
        <p:nvPicPr>
          <p:cNvPr id="64516"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4517" name="AutoShape 5"/>
          <p:cNvSpPr>
            <a:spLocks/>
          </p:cNvSpPr>
          <p:nvPr/>
        </p:nvSpPr>
        <p:spPr bwMode="auto">
          <a:xfrm>
            <a:off x="5580067" y="3886200"/>
            <a:ext cx="3106734" cy="2209800"/>
          </a:xfrm>
          <a:prstGeom prst="accentBorderCallout1">
            <a:avLst>
              <a:gd name="adj1" fmla="val 5120"/>
              <a:gd name="adj2" fmla="val -2519"/>
              <a:gd name="adj3" fmla="val 48616"/>
              <a:gd name="adj4" fmla="val -21046"/>
            </a:avLst>
          </a:prstGeom>
          <a:noFill/>
          <a:ln w="9525">
            <a:solidFill>
              <a:schemeClr val="tx1"/>
            </a:solidFill>
            <a:miter lim="800000"/>
            <a:headEnd/>
            <a:tailEnd/>
          </a:ln>
        </p:spPr>
        <p:txBody>
          <a:bodyPr/>
          <a:lstStyle/>
          <a:p>
            <a:pPr marL="342900" indent="-342900">
              <a:buFontTx/>
              <a:buAutoNum type="arabicPeriod"/>
            </a:pPr>
            <a:r>
              <a:rPr lang="el-GR" sz="1400" b="1" i="1"/>
              <a:t>Artificial Intelligence</a:t>
            </a:r>
            <a:endParaRPr lang="en-US" sz="1400" b="1" i="1"/>
          </a:p>
          <a:p>
            <a:pPr marL="342900" indent="-342900">
              <a:buFontTx/>
              <a:buAutoNum type="arabicPeriod"/>
            </a:pPr>
            <a:r>
              <a:rPr lang="el-GR" sz="1400" b="1" i="1"/>
              <a:t>Biocomputation</a:t>
            </a:r>
            <a:endParaRPr lang="en-US" sz="1400" b="1" i="1"/>
          </a:p>
          <a:p>
            <a:pPr marL="342900" indent="-342900">
              <a:buFontTx/>
              <a:buAutoNum type="arabicPeriod"/>
            </a:pPr>
            <a:r>
              <a:rPr lang="el-GR" sz="1400" b="1" i="1"/>
              <a:t>Computer Engineering</a:t>
            </a:r>
            <a:endParaRPr lang="en-US" sz="1400" b="1" i="1"/>
          </a:p>
          <a:p>
            <a:pPr marL="342900" indent="-342900">
              <a:buFontTx/>
              <a:buAutoNum type="arabicPeriod"/>
            </a:pPr>
            <a:r>
              <a:rPr lang="el-GR" sz="1400" b="1" i="1"/>
              <a:t>Graphics</a:t>
            </a:r>
            <a:endParaRPr lang="en-US" sz="1400" b="1" i="1"/>
          </a:p>
          <a:p>
            <a:pPr marL="342900" indent="-342900">
              <a:buFontTx/>
              <a:buAutoNum type="arabicPeriod"/>
            </a:pPr>
            <a:r>
              <a:rPr lang="el-GR" sz="1400" b="1" i="1"/>
              <a:t>Human-Computer Interaction</a:t>
            </a:r>
            <a:endParaRPr lang="en-US" sz="1400" b="1" i="1"/>
          </a:p>
          <a:p>
            <a:pPr marL="342900" indent="-342900">
              <a:buFontTx/>
              <a:buAutoNum type="arabicPeriod"/>
            </a:pPr>
            <a:r>
              <a:rPr lang="el-GR" sz="1400" b="1" i="1"/>
              <a:t>Information</a:t>
            </a:r>
          </a:p>
          <a:p>
            <a:pPr marL="342900" indent="-342900">
              <a:buFontTx/>
              <a:buAutoNum type="arabicPeriod"/>
            </a:pPr>
            <a:r>
              <a:rPr lang="el-GR" sz="1400" b="1" i="1"/>
              <a:t>Systems</a:t>
            </a:r>
          </a:p>
          <a:p>
            <a:pPr marL="342900" indent="-342900">
              <a:buFontTx/>
              <a:buAutoNum type="arabicPeriod"/>
            </a:pPr>
            <a:r>
              <a:rPr lang="el-GR" sz="1400" b="1" i="1"/>
              <a:t>Theory</a:t>
            </a:r>
            <a:endParaRPr lang="en-US" sz="1400" b="1" i="1"/>
          </a:p>
          <a:p>
            <a:pPr marL="342900" indent="-342900">
              <a:buFontTx/>
              <a:buAutoNum type="arabicPeriod"/>
            </a:pPr>
            <a:r>
              <a:rPr lang="el-GR" sz="1400" b="1" i="1"/>
              <a:t>Unspecialized</a:t>
            </a:r>
            <a:endParaRPr lang="en-US" sz="1400" b="1" i="1"/>
          </a:p>
          <a:p>
            <a:pPr marL="342900" indent="-342900">
              <a:buFontTx/>
              <a:buAutoNum type="arabicPeriod"/>
            </a:pPr>
            <a:r>
              <a:rPr lang="el-GR" sz="1400" b="1" i="1"/>
              <a:t>Individually Designed</a:t>
            </a:r>
            <a:endParaRPr lang="en-US" sz="1400" b="1" i="1"/>
          </a:p>
        </p:txBody>
      </p:sp>
      <p:sp>
        <p:nvSpPr>
          <p:cNvPr id="64518" name="Text Box 6"/>
          <p:cNvSpPr txBox="1">
            <a:spLocks noChangeArrowheads="1"/>
          </p:cNvSpPr>
          <p:nvPr/>
        </p:nvSpPr>
        <p:spPr bwMode="auto">
          <a:xfrm>
            <a:off x="5334000" y="1066801"/>
            <a:ext cx="3708400"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a:t>
            </a:r>
            <a:r>
              <a:rPr lang="el-GR" sz="1400" b="1" dirty="0"/>
              <a:t>6 μαθηματικά </a:t>
            </a:r>
          </a:p>
          <a:p>
            <a:pPr lvl="1">
              <a:lnSpc>
                <a:spcPct val="70000"/>
              </a:lnSpc>
              <a:spcBef>
                <a:spcPct val="50000"/>
              </a:spcBef>
              <a:buFontTx/>
              <a:buChar char="•"/>
            </a:pPr>
            <a:r>
              <a:rPr lang="en-US" sz="1400" b="1" dirty="0"/>
              <a:t> </a:t>
            </a:r>
            <a:r>
              <a:rPr lang="el-GR" sz="1400" b="1" dirty="0"/>
              <a:t>2 φυσική + 1 επιλογή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a:t>
            </a:r>
            <a:r>
              <a:rPr lang="el-GR" sz="1400" b="1" dirty="0"/>
              <a:t>3 κορμού </a:t>
            </a:r>
            <a:r>
              <a:rPr lang="en-US" sz="1400" b="1" dirty="0"/>
              <a:t>CS</a:t>
            </a:r>
          </a:p>
          <a:p>
            <a:pPr lvl="1">
              <a:lnSpc>
                <a:spcPct val="70000"/>
              </a:lnSpc>
              <a:spcBef>
                <a:spcPct val="50000"/>
              </a:spcBef>
              <a:buFontTx/>
              <a:buChar char="•"/>
            </a:pPr>
            <a:r>
              <a:rPr lang="el-GR" sz="1400" b="1" dirty="0"/>
              <a:t> </a:t>
            </a:r>
            <a:r>
              <a:rPr lang="en-US" sz="1400" b="1" dirty="0"/>
              <a:t>6-8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10 </a:t>
            </a:r>
            <a:r>
              <a:rPr lang="el-GR" sz="1400" b="1" dirty="0"/>
              <a:t>κατευθύνσεις (</a:t>
            </a:r>
            <a:r>
              <a:rPr lang="en-US" sz="1400" b="1" dirty="0"/>
              <a:t>tracks)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a:xfrm>
            <a:off x="2147890" y="0"/>
            <a:ext cx="6767513"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Systems Engineering</a:t>
            </a:r>
          </a:p>
        </p:txBody>
      </p:sp>
      <p:sp>
        <p:nvSpPr>
          <p:cNvPr id="5" name="Rectangle 3"/>
          <p:cNvSpPr txBox="1">
            <a:spLocks noChangeArrowheads="1"/>
          </p:cNvSpPr>
          <p:nvPr/>
        </p:nvSpPr>
        <p:spPr>
          <a:xfrm>
            <a:off x="0" y="914400"/>
            <a:ext cx="5256213" cy="5543550"/>
          </a:xfrm>
          <a:prstGeom prst="rect">
            <a:avLst/>
          </a:prstGeom>
        </p:spPr>
        <p:txBody>
          <a:bodyPr/>
          <a:lstStyle/>
          <a:p>
            <a:pPr marL="342900" indent="-342900">
              <a:lnSpc>
                <a:spcPct val="90000"/>
              </a:lnSpc>
              <a:spcBef>
                <a:spcPct val="20000"/>
              </a:spcBef>
              <a:buFontTx/>
              <a:buChar char="•"/>
              <a:defRPr/>
            </a:pPr>
            <a:r>
              <a:rPr lang="el-GR" sz="1000" b="1" kern="0" dirty="0" err="1">
                <a:solidFill>
                  <a:srgbClr val="FF3300"/>
                </a:solidFill>
                <a:cs typeface="+mn-cs"/>
              </a:rPr>
              <a:t>Mathematics</a:t>
            </a:r>
            <a:r>
              <a:rPr lang="el-GR" sz="1000" b="1" kern="0" dirty="0">
                <a:solidFill>
                  <a:srgbClr val="CC3300"/>
                </a:solidFill>
                <a:cs typeface="+mn-cs"/>
              </a:rPr>
              <a:t> (26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Calculus</a:t>
            </a:r>
            <a:r>
              <a:rPr lang="el-GR" sz="900" b="1" i="1" kern="0" dirty="0">
                <a:cs typeface="+mn-cs"/>
              </a:rPr>
              <a:t> x 4</a:t>
            </a:r>
            <a:endParaRPr lang="el-GR" sz="900" b="1" kern="0" dirty="0">
              <a:cs typeface="+mn-cs"/>
            </a:endParaRPr>
          </a:p>
          <a:p>
            <a:pPr marL="742950" lvl="1" indent="-285750">
              <a:lnSpc>
                <a:spcPct val="90000"/>
              </a:lnSpc>
              <a:spcBef>
                <a:spcPct val="20000"/>
              </a:spcBef>
              <a:buFontTx/>
              <a:buChar char="–"/>
              <a:defRPr/>
            </a:pPr>
            <a:r>
              <a:rPr lang="el-GR" sz="900" b="1" i="1" kern="0" dirty="0" err="1">
                <a:cs typeface="+mn-cs"/>
              </a:rPr>
              <a:t>Introduction</a:t>
            </a:r>
            <a:r>
              <a:rPr lang="el-GR" sz="900" b="1" i="1" kern="0" dirty="0">
                <a:cs typeface="+mn-cs"/>
              </a:rPr>
              <a:t> </a:t>
            </a:r>
            <a:r>
              <a:rPr lang="el-GR" sz="900" b="1" i="1" kern="0" dirty="0" err="1">
                <a:cs typeface="+mn-cs"/>
              </a:rPr>
              <a:t>to</a:t>
            </a:r>
            <a:r>
              <a:rPr lang="el-GR" sz="900" b="1" i="1" kern="0" dirty="0">
                <a:cs typeface="+mn-cs"/>
              </a:rPr>
              <a:t> </a:t>
            </a:r>
            <a:r>
              <a:rPr lang="el-GR" sz="900" b="1" i="1" kern="0" dirty="0" err="1">
                <a:cs typeface="+mn-cs"/>
              </a:rPr>
              <a:t>Probability</a:t>
            </a:r>
            <a:r>
              <a:rPr lang="el-GR" sz="900" b="1" i="1" kern="0" dirty="0">
                <a:cs typeface="+mn-cs"/>
              </a:rPr>
              <a:t> </a:t>
            </a:r>
            <a:r>
              <a:rPr lang="el-GR" sz="900" b="1" i="1" kern="0" dirty="0" err="1">
                <a:cs typeface="+mn-cs"/>
              </a:rPr>
              <a:t>for</a:t>
            </a:r>
            <a:r>
              <a:rPr lang="el-GR" sz="900" b="1" i="1" kern="0" dirty="0">
                <a:cs typeface="+mn-cs"/>
              </a:rPr>
              <a:t> </a:t>
            </a:r>
            <a:r>
              <a:rPr lang="el-GR" sz="900" b="1" i="1" kern="0" dirty="0" err="1">
                <a:cs typeface="+mn-cs"/>
              </a:rPr>
              <a:t>Computer</a:t>
            </a:r>
            <a:r>
              <a:rPr lang="el-GR" sz="900" b="1" i="1" kern="0" dirty="0">
                <a:cs typeface="+mn-cs"/>
              </a:rPr>
              <a:t> </a:t>
            </a:r>
            <a:r>
              <a:rPr lang="el-GR" sz="900" b="1" i="1" kern="0" dirty="0" err="1">
                <a:cs typeface="+mn-cs"/>
              </a:rPr>
              <a:t>Scientists</a:t>
            </a:r>
            <a:r>
              <a:rPr lang="el-GR" sz="900" b="1" kern="0" dirty="0">
                <a:cs typeface="+mn-cs"/>
              </a:rPr>
              <a:t> (CS109)</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Science</a:t>
            </a:r>
            <a:r>
              <a:rPr lang="el-GR" sz="1000" b="1" kern="0" dirty="0">
                <a:solidFill>
                  <a:srgbClr val="CC3300"/>
                </a:solidFill>
                <a:cs typeface="+mn-cs"/>
              </a:rPr>
              <a:t> (11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Mechanics</a:t>
            </a:r>
            <a:r>
              <a:rPr lang="el-GR" sz="900" b="1" kern="0" dirty="0">
                <a:cs typeface="+mn-cs"/>
              </a:rPr>
              <a:t> (PHYSICS41)</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Electricity</a:t>
            </a:r>
            <a:r>
              <a:rPr lang="el-GR" sz="900" b="1" i="1" kern="0" dirty="0">
                <a:cs typeface="+mn-cs"/>
              </a:rPr>
              <a:t> and </a:t>
            </a:r>
            <a:r>
              <a:rPr lang="el-GR" sz="900" b="1" i="1" kern="0" dirty="0" err="1">
                <a:cs typeface="+mn-cs"/>
              </a:rPr>
              <a:t>Magnetism</a:t>
            </a:r>
            <a:r>
              <a:rPr lang="el-GR" sz="900" b="1" kern="0" dirty="0">
                <a:cs typeface="+mn-cs"/>
              </a:rPr>
              <a:t> (PHYSICS43)</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Light</a:t>
            </a:r>
            <a:r>
              <a:rPr lang="el-GR" sz="900" b="1" kern="0" dirty="0">
                <a:cs typeface="+mn-cs"/>
              </a:rPr>
              <a:t> and </a:t>
            </a:r>
            <a:r>
              <a:rPr lang="el-GR" sz="900" b="1" kern="0" dirty="0" err="1">
                <a:cs typeface="+mn-cs"/>
              </a:rPr>
              <a:t>Heat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Engineering</a:t>
            </a:r>
            <a:r>
              <a:rPr lang="el-GR" sz="1000" b="1" kern="0" dirty="0">
                <a:solidFill>
                  <a:srgbClr val="CC3300"/>
                </a:solidFill>
                <a:cs typeface="+mn-cs"/>
              </a:rPr>
              <a:t> </a:t>
            </a:r>
            <a:r>
              <a:rPr lang="el-GR" sz="1000" b="1" kern="0" dirty="0">
                <a:solidFill>
                  <a:srgbClr val="FF3300"/>
                </a:solidFill>
                <a:cs typeface="+mn-cs"/>
              </a:rPr>
              <a:t>Fundamentals</a:t>
            </a:r>
            <a:r>
              <a:rPr lang="el-GR" sz="1000" b="1" kern="0" dirty="0">
                <a:cs typeface="+mn-cs"/>
              </a:rPr>
              <a:t> (13 </a:t>
            </a:r>
            <a:r>
              <a:rPr lang="el-GR" sz="1000" b="1" kern="0" dirty="0" err="1">
                <a:cs typeface="+mn-cs"/>
              </a:rPr>
              <a:t>Units</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Programming</a:t>
            </a:r>
            <a:r>
              <a:rPr lang="el-GR" sz="900" b="1" i="1" kern="0" dirty="0">
                <a:cs typeface="+mn-cs"/>
              </a:rPr>
              <a:t> </a:t>
            </a:r>
            <a:r>
              <a:rPr lang="el-GR" sz="900" b="1" i="1" kern="0" dirty="0" err="1">
                <a:cs typeface="+mn-cs"/>
              </a:rPr>
              <a:t>Abstractions</a:t>
            </a:r>
            <a:r>
              <a:rPr lang="el-GR" sz="900" b="1" kern="0" dirty="0">
                <a:cs typeface="+mn-cs"/>
              </a:rPr>
              <a:t> (CS106B </a:t>
            </a:r>
            <a:r>
              <a:rPr lang="el-GR" sz="900" b="1" kern="0" dirty="0" err="1">
                <a:cs typeface="+mn-cs"/>
              </a:rPr>
              <a:t>or</a:t>
            </a:r>
            <a:r>
              <a:rPr lang="el-GR" sz="900" b="1" kern="0" dirty="0">
                <a:cs typeface="+mn-cs"/>
              </a:rPr>
              <a:t> CS106X)</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Introductory</a:t>
            </a:r>
            <a:r>
              <a:rPr lang="el-GR" sz="900" b="1" i="1" kern="0" dirty="0">
                <a:cs typeface="+mn-cs"/>
              </a:rPr>
              <a:t> </a:t>
            </a:r>
            <a:r>
              <a:rPr lang="el-GR" sz="900" b="1" i="1" kern="0" dirty="0" err="1">
                <a:cs typeface="+mn-cs"/>
              </a:rPr>
              <a:t>Electronics</a:t>
            </a:r>
            <a:r>
              <a:rPr lang="el-GR" sz="900" b="1" kern="0" dirty="0">
                <a:cs typeface="+mn-cs"/>
              </a:rPr>
              <a:t> (ENGR40)</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science</a:t>
            </a:r>
            <a:r>
              <a:rPr lang="el-GR" sz="900" b="1" kern="0" dirty="0">
                <a:cs typeface="+mn-cs"/>
              </a:rPr>
              <a:t> </a:t>
            </a:r>
            <a:r>
              <a:rPr lang="el-GR" sz="900" b="1" kern="0" dirty="0" err="1">
                <a:cs typeface="+mn-cs"/>
              </a:rPr>
              <a:t>elective</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Technology</a:t>
            </a:r>
            <a:r>
              <a:rPr lang="el-GR" sz="1000" b="1" kern="0" dirty="0">
                <a:solidFill>
                  <a:srgbClr val="FF3300"/>
                </a:solidFill>
                <a:cs typeface="+mn-cs"/>
              </a:rPr>
              <a:t> </a:t>
            </a:r>
            <a:r>
              <a:rPr lang="el-GR" sz="1000" b="1" kern="0" dirty="0" err="1">
                <a:solidFill>
                  <a:srgbClr val="FF3300"/>
                </a:solidFill>
                <a:cs typeface="+mn-cs"/>
              </a:rPr>
              <a:t>in</a:t>
            </a:r>
            <a:r>
              <a:rPr lang="el-GR" sz="1000" b="1" kern="0" dirty="0">
                <a:solidFill>
                  <a:srgbClr val="FF3300"/>
                </a:solidFill>
                <a:cs typeface="+mn-cs"/>
              </a:rPr>
              <a:t> </a:t>
            </a:r>
            <a:r>
              <a:rPr lang="el-GR" sz="1000" b="1" kern="0" dirty="0" err="1">
                <a:solidFill>
                  <a:srgbClr val="FF3300"/>
                </a:solidFill>
                <a:cs typeface="+mn-cs"/>
              </a:rPr>
              <a:t>Society</a:t>
            </a:r>
            <a:r>
              <a:rPr lang="el-GR" sz="1000" b="1" kern="0" dirty="0">
                <a:cs typeface="+mn-cs"/>
              </a:rPr>
              <a:t> (3-5 </a:t>
            </a:r>
            <a:r>
              <a:rPr lang="el-GR" sz="1000" b="1" kern="0" dirty="0" err="1">
                <a:cs typeface="+mn-cs"/>
              </a:rPr>
              <a:t>Units</a:t>
            </a:r>
            <a:r>
              <a:rPr lang="el-GR" sz="1000" b="1" kern="0" dirty="0">
                <a:cs typeface="+mn-cs"/>
              </a:rPr>
              <a:t>) </a:t>
            </a:r>
            <a:r>
              <a:rPr lang="el-GR" sz="1000" b="1" kern="0" dirty="0">
                <a:solidFill>
                  <a:srgbClr val="006600"/>
                </a:solidFill>
                <a:cs typeface="+mn-cs"/>
              </a:rPr>
              <a:t>(1 μάθημα)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TiS</a:t>
            </a:r>
            <a:r>
              <a:rPr lang="el-GR" sz="900" b="1" kern="0" dirty="0">
                <a:cs typeface="+mn-cs"/>
              </a:rPr>
              <a:t> </a:t>
            </a:r>
            <a:r>
              <a:rPr lang="el-GR" sz="900" b="1" kern="0" dirty="0" err="1">
                <a:cs typeface="+mn-cs"/>
              </a:rPr>
              <a:t>class</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Core</a:t>
            </a:r>
            <a:r>
              <a:rPr lang="el-GR" sz="1000" b="1" kern="0" dirty="0">
                <a:cs typeface="+mn-cs"/>
              </a:rPr>
              <a:t> (32 </a:t>
            </a:r>
            <a:r>
              <a:rPr lang="el-GR" sz="1000" b="1" kern="0" dirty="0" err="1">
                <a:cs typeface="+mn-cs"/>
              </a:rPr>
              <a:t>Units</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5+2</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n-US" sz="900" b="1" i="1" kern="0" dirty="0">
                <a:cs typeface="+mn-cs"/>
              </a:rPr>
              <a:t>Mathematical Foundations of Computing</a:t>
            </a:r>
          </a:p>
          <a:p>
            <a:pPr marL="742950" lvl="1" indent="-285750">
              <a:lnSpc>
                <a:spcPct val="90000"/>
              </a:lnSpc>
              <a:spcBef>
                <a:spcPct val="20000"/>
              </a:spcBef>
              <a:buFontTx/>
              <a:buChar char="–"/>
              <a:defRPr/>
            </a:pPr>
            <a:r>
              <a:rPr lang="en-US" sz="900" b="1" i="1" kern="0" dirty="0">
                <a:cs typeface="+mn-cs"/>
              </a:rPr>
              <a:t>Computer Organization and Systems</a:t>
            </a:r>
          </a:p>
          <a:p>
            <a:pPr marL="742950" lvl="1" indent="-285750">
              <a:lnSpc>
                <a:spcPct val="90000"/>
              </a:lnSpc>
              <a:spcBef>
                <a:spcPct val="20000"/>
              </a:spcBef>
              <a:buFontTx/>
              <a:buChar char="–"/>
              <a:defRPr/>
            </a:pPr>
            <a:r>
              <a:rPr lang="en-US" sz="900" b="1" i="1" kern="0" dirty="0">
                <a:cs typeface="+mn-cs"/>
              </a:rPr>
              <a:t>Object-Oriented Systems Design, or Principles of Comp Sys</a:t>
            </a:r>
          </a:p>
          <a:p>
            <a:pPr marL="742950" lvl="1" indent="-285750">
              <a:lnSpc>
                <a:spcPct val="90000"/>
              </a:lnSpc>
              <a:spcBef>
                <a:spcPct val="20000"/>
              </a:spcBef>
              <a:buFontTx/>
              <a:buChar char="–"/>
              <a:defRPr/>
            </a:pPr>
            <a:r>
              <a:rPr lang="en-US" sz="900" b="1" i="1" kern="0" dirty="0">
                <a:cs typeface="+mn-cs"/>
              </a:rPr>
              <a:t>Digital Systems I</a:t>
            </a:r>
          </a:p>
          <a:p>
            <a:pPr marL="742950" lvl="1" indent="-285750">
              <a:lnSpc>
                <a:spcPct val="90000"/>
              </a:lnSpc>
              <a:spcBef>
                <a:spcPct val="20000"/>
              </a:spcBef>
              <a:buFontTx/>
              <a:buChar char="–"/>
              <a:defRPr/>
            </a:pPr>
            <a:r>
              <a:rPr lang="en-US" sz="900" b="1" i="1" kern="0" dirty="0">
                <a:cs typeface="+mn-cs"/>
              </a:rPr>
              <a:t>Digital Systems II</a:t>
            </a:r>
          </a:p>
          <a:p>
            <a:pPr marL="742950" lvl="1" indent="-285750">
              <a:lnSpc>
                <a:spcPct val="90000"/>
              </a:lnSpc>
              <a:spcBef>
                <a:spcPct val="20000"/>
              </a:spcBef>
              <a:buFontTx/>
              <a:buChar char="–"/>
              <a:defRPr/>
            </a:pPr>
            <a:r>
              <a:rPr lang="en-US" sz="900" b="1" kern="0" dirty="0">
                <a:solidFill>
                  <a:srgbClr val="00B050"/>
                </a:solidFill>
                <a:cs typeface="+mn-cs"/>
              </a:rPr>
              <a:t>Circuits I </a:t>
            </a:r>
          </a:p>
          <a:p>
            <a:pPr marL="742950" lvl="1" indent="-285750">
              <a:lnSpc>
                <a:spcPct val="90000"/>
              </a:lnSpc>
              <a:spcBef>
                <a:spcPct val="20000"/>
              </a:spcBef>
              <a:buFontTx/>
              <a:buChar char="–"/>
              <a:defRPr/>
            </a:pPr>
            <a:r>
              <a:rPr lang="en-US" sz="900" b="1" kern="0" dirty="0">
                <a:solidFill>
                  <a:srgbClr val="00B050"/>
                </a:solidFill>
                <a:cs typeface="+mn-cs"/>
              </a:rPr>
              <a:t>Circuits II</a:t>
            </a:r>
          </a:p>
          <a:p>
            <a:pPr marL="742950" lvl="1" indent="-285750">
              <a:lnSpc>
                <a:spcPct val="90000"/>
              </a:lnSpc>
              <a:spcBef>
                <a:spcPct val="20000"/>
              </a:spcBef>
              <a:buFontTx/>
              <a:buChar char="–"/>
              <a:defRPr/>
            </a:pPr>
            <a:r>
              <a:rPr lang="en-US" sz="900" b="1" kern="0" dirty="0">
                <a:solidFill>
                  <a:srgbClr val="00B050"/>
                </a:solidFill>
                <a:cs typeface="+mn-cs"/>
              </a:rPr>
              <a:t>Signals and Systems I</a:t>
            </a:r>
          </a:p>
          <a:p>
            <a:pPr marL="742950" lvl="1" indent="-285750">
              <a:lnSpc>
                <a:spcPct val="90000"/>
              </a:lnSpc>
              <a:spcBef>
                <a:spcPct val="20000"/>
              </a:spcBef>
              <a:buFontTx/>
              <a:buChar char="–"/>
              <a:defRPr/>
            </a:pPr>
            <a:r>
              <a:rPr lang="en-US" sz="900" b="1" kern="0" dirty="0">
                <a:solidFill>
                  <a:srgbClr val="00B050"/>
                </a:solidFill>
                <a:cs typeface="+mn-cs"/>
              </a:rPr>
              <a:t>Signals and Systems II</a:t>
            </a: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Depth</a:t>
            </a:r>
            <a:r>
              <a:rPr lang="el-GR" sz="1000" b="1" kern="0" dirty="0">
                <a:cs typeface="+mn-cs"/>
              </a:rPr>
              <a:t> (20 </a:t>
            </a:r>
            <a:r>
              <a:rPr lang="el-GR" sz="1000" b="1" kern="0" dirty="0" err="1">
                <a:cs typeface="+mn-cs"/>
              </a:rPr>
              <a:t>Units</a:t>
            </a:r>
            <a:r>
              <a:rPr lang="el-GR" sz="1000" b="1" kern="0" dirty="0">
                <a:cs typeface="+mn-cs"/>
              </a:rPr>
              <a:t>) </a:t>
            </a:r>
            <a:r>
              <a:rPr lang="el-GR" sz="1000" b="1" kern="0" dirty="0">
                <a:solidFill>
                  <a:srgbClr val="006600"/>
                </a:solidFill>
                <a:cs typeface="+mn-cs"/>
              </a:rPr>
              <a:t>(6 - </a:t>
            </a:r>
            <a:r>
              <a:rPr lang="en-US" sz="1000" b="1" kern="0" dirty="0">
                <a:solidFill>
                  <a:srgbClr val="006600"/>
                </a:solidFill>
                <a:cs typeface="+mn-cs"/>
              </a:rPr>
              <a:t>7</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 typeface="Wingdings" pitchFamily="2" charset="2"/>
              <a:buNone/>
              <a:defRPr/>
            </a:pPr>
            <a:r>
              <a:rPr lang="el-GR" sz="1000" b="1" i="1" kern="0" dirty="0" err="1">
                <a:solidFill>
                  <a:srgbClr val="FF3300"/>
                </a:solidFill>
                <a:cs typeface="+mn-cs"/>
              </a:rPr>
              <a:t>Digital</a:t>
            </a:r>
            <a:r>
              <a:rPr lang="el-GR" sz="1000" b="1" i="1" kern="0" dirty="0">
                <a:solidFill>
                  <a:srgbClr val="FF3300"/>
                </a:solidFill>
                <a:cs typeface="+mn-cs"/>
              </a:rPr>
              <a:t> </a:t>
            </a:r>
            <a:r>
              <a:rPr lang="el-GR" sz="1000" b="1" i="1" kern="0" dirty="0" err="1">
                <a:solidFill>
                  <a:srgbClr val="FF3300"/>
                </a:solidFill>
                <a:cs typeface="+mn-cs"/>
              </a:rPr>
              <a:t>Systems</a:t>
            </a:r>
            <a:r>
              <a:rPr lang="el-GR" sz="1000" b="1" i="1" kern="0" dirty="0">
                <a:solidFill>
                  <a:srgbClr val="FF3300"/>
                </a:solidFill>
                <a:cs typeface="+mn-cs"/>
              </a:rPr>
              <a:t> </a:t>
            </a:r>
            <a:r>
              <a:rPr lang="el-GR" sz="1000" b="1" i="1" kern="0" dirty="0" err="1">
                <a:solidFill>
                  <a:srgbClr val="FF3300"/>
                </a:solidFill>
                <a:cs typeface="+mn-cs"/>
              </a:rPr>
              <a:t>Specialization</a:t>
            </a:r>
            <a:endParaRPr lang="en-US" sz="900" b="1" kern="0" dirty="0">
              <a:solidFill>
                <a:srgbClr val="FF3300"/>
              </a:solidFill>
              <a:cs typeface="+mn-cs"/>
            </a:endParaRPr>
          </a:p>
          <a:p>
            <a:pPr marL="742950" lvl="1" indent="-285750">
              <a:lnSpc>
                <a:spcPct val="90000"/>
              </a:lnSpc>
              <a:spcBef>
                <a:spcPct val="20000"/>
              </a:spcBef>
              <a:buFont typeface="Wingdings" pitchFamily="2" charset="2"/>
              <a:buChar char="§"/>
              <a:defRPr/>
            </a:pPr>
            <a:r>
              <a:rPr lang="en-US" sz="900" b="1" kern="0" dirty="0">
                <a:cs typeface="+mn-cs"/>
              </a:rPr>
              <a:t>Operating Systems or Compilers</a:t>
            </a:r>
          </a:p>
          <a:p>
            <a:pPr marL="742950" lvl="1" indent="-285750">
              <a:lnSpc>
                <a:spcPct val="90000"/>
              </a:lnSpc>
              <a:spcBef>
                <a:spcPct val="20000"/>
              </a:spcBef>
              <a:buFont typeface="Wingdings" pitchFamily="2" charset="2"/>
              <a:buChar char="§"/>
              <a:defRPr/>
            </a:pPr>
            <a:r>
              <a:rPr lang="en-US" sz="900" b="1" kern="0" dirty="0">
                <a:cs typeface="+mn-cs"/>
              </a:rPr>
              <a:t>Digital Systems Design Lab</a:t>
            </a:r>
          </a:p>
          <a:p>
            <a:pPr marL="742950" lvl="1" indent="-285750">
              <a:lnSpc>
                <a:spcPct val="90000"/>
              </a:lnSpc>
              <a:spcBef>
                <a:spcPct val="20000"/>
              </a:spcBef>
              <a:buFont typeface="Wingdings" pitchFamily="2" charset="2"/>
              <a:buChar char="§"/>
              <a:defRPr/>
            </a:pPr>
            <a:r>
              <a:rPr lang="en-US" sz="900" b="1" kern="0" dirty="0">
                <a:cs typeface="+mn-cs"/>
              </a:rPr>
              <a:t>VLSI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Introduction to Computer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Parallel Programming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Embedded Wireless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Advanced Topics in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Wireless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Digital Systems Engineering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Computer Architecture</a:t>
            </a:r>
          </a:p>
          <a:p>
            <a:pPr marL="342900" indent="-342900">
              <a:lnSpc>
                <a:spcPct val="90000"/>
              </a:lnSpc>
              <a:spcBef>
                <a:spcPct val="20000"/>
              </a:spcBef>
              <a:buFontTx/>
              <a:buChar char="•"/>
              <a:defRPr/>
            </a:pPr>
            <a:endParaRPr lang="el-GR" sz="1000" b="1" kern="0" dirty="0">
              <a:solidFill>
                <a:srgbClr val="FF3300"/>
              </a:solidFill>
              <a:cs typeface="+mn-cs"/>
            </a:endParaRPr>
          </a:p>
          <a:p>
            <a:pPr marL="342900" indent="-342900">
              <a:lnSpc>
                <a:spcPct val="90000"/>
              </a:lnSpc>
              <a:spcBef>
                <a:spcPct val="20000"/>
              </a:spcBef>
              <a:buFontTx/>
              <a:buChar char="•"/>
              <a:defRPr/>
            </a:pPr>
            <a:r>
              <a:rPr lang="el-GR" sz="1000" b="1" kern="0" dirty="0" err="1">
                <a:solidFill>
                  <a:srgbClr val="FF3300"/>
                </a:solidFill>
                <a:cs typeface="+mn-cs"/>
              </a:rPr>
              <a:t>Senior</a:t>
            </a:r>
            <a:r>
              <a:rPr lang="el-GR" sz="1000" b="1" kern="0" dirty="0">
                <a:solidFill>
                  <a:srgbClr val="FF3300"/>
                </a:solidFill>
                <a:cs typeface="+mn-cs"/>
              </a:rPr>
              <a:t> </a:t>
            </a:r>
            <a:r>
              <a:rPr lang="el-GR" sz="1000" b="1" kern="0" dirty="0" err="1">
                <a:solidFill>
                  <a:srgbClr val="FF3300"/>
                </a:solidFill>
                <a:cs typeface="+mn-cs"/>
              </a:rPr>
              <a:t>Capstone</a:t>
            </a:r>
            <a:r>
              <a:rPr lang="el-GR" sz="1000" b="1" kern="0" dirty="0">
                <a:solidFill>
                  <a:srgbClr val="FF3300"/>
                </a:solidFill>
                <a:cs typeface="+mn-cs"/>
              </a:rPr>
              <a:t> Project</a:t>
            </a:r>
            <a:r>
              <a:rPr lang="el-GR" sz="1000" b="1" kern="0" dirty="0">
                <a:cs typeface="+mn-cs"/>
              </a:rPr>
              <a:t> (3 </a:t>
            </a:r>
            <a:r>
              <a:rPr lang="el-GR" sz="1000" b="1" kern="0" dirty="0" err="1">
                <a:cs typeface="+mn-cs"/>
              </a:rPr>
              <a:t>Units</a:t>
            </a:r>
            <a:r>
              <a:rPr lang="el-GR" sz="1000" b="1" kern="0" dirty="0">
                <a:cs typeface="+mn-cs"/>
              </a:rPr>
              <a:t>) </a:t>
            </a:r>
            <a:r>
              <a:rPr lang="en-US" sz="1000" b="1" kern="0" dirty="0">
                <a:solidFill>
                  <a:srgbClr val="006600"/>
                </a:solidFill>
                <a:cs typeface="+mn-cs"/>
              </a:rPr>
              <a:t>(</a:t>
            </a:r>
            <a:r>
              <a:rPr lang="el-GR" sz="1000" b="1" kern="0" dirty="0">
                <a:solidFill>
                  <a:srgbClr val="006600"/>
                </a:solidFill>
                <a:cs typeface="+mn-cs"/>
              </a:rPr>
              <a:t>1 </a:t>
            </a:r>
            <a:r>
              <a:rPr lang="en-US" sz="1000" b="1" kern="0" dirty="0">
                <a:solidFill>
                  <a:srgbClr val="006600"/>
                </a:solidFill>
                <a:cs typeface="+mn-cs"/>
              </a:rPr>
              <a:t>project)</a:t>
            </a:r>
          </a:p>
          <a:p>
            <a:pPr marL="742950" lvl="1" indent="-285750">
              <a:lnSpc>
                <a:spcPct val="90000"/>
              </a:lnSpc>
              <a:spcBef>
                <a:spcPct val="20000"/>
              </a:spcBef>
              <a:buFontTx/>
              <a:buChar char="–"/>
              <a:defRPr/>
            </a:pPr>
            <a:r>
              <a:rPr lang="el-GR" sz="900" b="1" kern="0" dirty="0" err="1">
                <a:solidFill>
                  <a:srgbClr val="FF3300"/>
                </a:solidFill>
                <a:cs typeface="+mn-cs"/>
              </a:rPr>
              <a:t>Senior</a:t>
            </a:r>
            <a:r>
              <a:rPr lang="el-GR" sz="900" b="1" kern="0" dirty="0">
                <a:solidFill>
                  <a:srgbClr val="FF3300"/>
                </a:solidFill>
                <a:cs typeface="+mn-cs"/>
              </a:rPr>
              <a:t> Project</a:t>
            </a:r>
            <a:r>
              <a:rPr lang="el-GR" sz="900" b="1" kern="0" dirty="0">
                <a:cs typeface="+mn-cs"/>
              </a:rPr>
              <a:t> (CS191, CS191W, CS194, CS210, CS294, CS294W)</a:t>
            </a:r>
            <a:endParaRPr lang="en-US" sz="900" b="1" kern="0" dirty="0">
              <a:cs typeface="+mn-cs"/>
            </a:endParaRPr>
          </a:p>
        </p:txBody>
      </p:sp>
      <p:pic>
        <p:nvPicPr>
          <p:cNvPr id="66564"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6565" name="AutoShape 5"/>
          <p:cNvSpPr>
            <a:spLocks/>
          </p:cNvSpPr>
          <p:nvPr/>
        </p:nvSpPr>
        <p:spPr bwMode="auto">
          <a:xfrm>
            <a:off x="5507037" y="3429001"/>
            <a:ext cx="2951163" cy="863600"/>
          </a:xfrm>
          <a:prstGeom prst="accentBorderCallout1">
            <a:avLst>
              <a:gd name="adj1" fmla="val 13236"/>
              <a:gd name="adj2" fmla="val -2583"/>
              <a:gd name="adj3" fmla="val 114101"/>
              <a:gd name="adj4" fmla="val -69024"/>
            </a:avLst>
          </a:prstGeom>
          <a:noFill/>
          <a:ln w="9525">
            <a:solidFill>
              <a:schemeClr val="tx1"/>
            </a:solidFill>
            <a:miter lim="800000"/>
            <a:headEnd/>
            <a:tailEnd/>
          </a:ln>
        </p:spPr>
        <p:txBody>
          <a:bodyPr/>
          <a:lstStyle/>
          <a:p>
            <a:pPr marL="342900" indent="-342900">
              <a:buFontTx/>
              <a:buAutoNum type="arabicPeriod"/>
            </a:pPr>
            <a:r>
              <a:rPr lang="el-GR" sz="1300" b="1" i="1"/>
              <a:t>Digital Systems Specialization</a:t>
            </a:r>
          </a:p>
          <a:p>
            <a:pPr marL="342900" indent="-342900">
              <a:buFontTx/>
              <a:buAutoNum type="arabicPeriod"/>
            </a:pPr>
            <a:r>
              <a:rPr lang="el-GR" sz="1300" b="1" i="1"/>
              <a:t>Networking Specialization</a:t>
            </a:r>
          </a:p>
          <a:p>
            <a:pPr marL="342900" indent="-342900">
              <a:buFontTx/>
              <a:buAutoNum type="arabicPeriod"/>
            </a:pPr>
            <a:r>
              <a:rPr lang="el-GR" sz="1300" b="1" i="1"/>
              <a:t>Robotics and Mechatronics Specialization</a:t>
            </a:r>
          </a:p>
        </p:txBody>
      </p:sp>
      <p:sp>
        <p:nvSpPr>
          <p:cNvPr id="66566" name="Text Box 6"/>
          <p:cNvSpPr txBox="1">
            <a:spLocks noChangeArrowheads="1"/>
          </p:cNvSpPr>
          <p:nvPr/>
        </p:nvSpPr>
        <p:spPr bwMode="auto">
          <a:xfrm>
            <a:off x="5364166" y="981075"/>
            <a:ext cx="3240087"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5</a:t>
            </a:r>
            <a:r>
              <a:rPr lang="el-GR" sz="1400" b="1" dirty="0"/>
              <a:t> μαθηματικά </a:t>
            </a:r>
          </a:p>
          <a:p>
            <a:pPr lvl="1">
              <a:lnSpc>
                <a:spcPct val="70000"/>
              </a:lnSpc>
              <a:spcBef>
                <a:spcPct val="50000"/>
              </a:spcBef>
              <a:buFontTx/>
              <a:buChar char="•"/>
            </a:pPr>
            <a:r>
              <a:rPr lang="en-US" sz="1400" b="1" dirty="0"/>
              <a:t> 3</a:t>
            </a:r>
            <a:r>
              <a:rPr lang="el-GR" sz="1400" b="1" dirty="0"/>
              <a:t> φυσική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5+2</a:t>
            </a:r>
            <a:r>
              <a:rPr lang="el-GR" sz="1400" b="1" dirty="0"/>
              <a:t> κορμού </a:t>
            </a:r>
            <a:r>
              <a:rPr lang="en-US" sz="1400" b="1" dirty="0"/>
              <a:t>CSE</a:t>
            </a:r>
          </a:p>
          <a:p>
            <a:pPr lvl="1">
              <a:lnSpc>
                <a:spcPct val="70000"/>
              </a:lnSpc>
              <a:spcBef>
                <a:spcPct val="50000"/>
              </a:spcBef>
              <a:buFontTx/>
              <a:buChar char="•"/>
            </a:pPr>
            <a:r>
              <a:rPr lang="el-GR" sz="1400" b="1" dirty="0"/>
              <a:t> </a:t>
            </a:r>
            <a:r>
              <a:rPr lang="en-US" sz="1400" b="1" dirty="0"/>
              <a:t>6-7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3 </a:t>
            </a:r>
            <a:r>
              <a:rPr lang="el-GR" sz="1400" b="1" dirty="0"/>
              <a:t>κατευθύνσεις</a:t>
            </a:r>
            <a:endParaRPr lang="en-US" sz="1400" b="1" dirty="0"/>
          </a:p>
        </p:txBody>
      </p:sp>
      <p:sp>
        <p:nvSpPr>
          <p:cNvPr id="66567" name="Rectangle 40"/>
          <p:cNvSpPr>
            <a:spLocks noChangeArrowheads="1"/>
          </p:cNvSpPr>
          <p:nvPr/>
        </p:nvSpPr>
        <p:spPr bwMode="auto">
          <a:xfrm>
            <a:off x="2376488" y="4652965"/>
            <a:ext cx="4176712"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Networking</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2+4/5</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Computer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Embedded </a:t>
            </a:r>
            <a:r>
              <a:rPr lang="en-US" sz="900" b="1" dirty="0" err="1">
                <a:solidFill>
                  <a:srgbClr val="00B050"/>
                </a:solidFill>
              </a:rPr>
              <a:t>Wirless</a:t>
            </a:r>
            <a:r>
              <a:rPr lang="en-US" sz="900" b="1" dirty="0">
                <a:solidFill>
                  <a:srgbClr val="00B050"/>
                </a:solidFill>
              </a:rPr>
              <a:t>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Distributed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Wireless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OOP from a Modeling and Simulation Perspective</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Object-Oriented Programming</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Communication</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Wireless Personal Communications</a:t>
            </a:r>
          </a:p>
          <a:p>
            <a:pPr marL="742950" lvl="1" indent="-285750">
              <a:lnSpc>
                <a:spcPct val="90000"/>
              </a:lnSpc>
              <a:spcBef>
                <a:spcPct val="20000"/>
              </a:spcBef>
              <a:buClr>
                <a:schemeClr val="accent2"/>
              </a:buClr>
              <a:buSzPct val="70000"/>
              <a:buFont typeface="Wingdings" pitchFamily="2" charset="2"/>
              <a:buChar char="§"/>
            </a:pPr>
            <a:endParaRPr lang="en-US" sz="900" b="1" dirty="0">
              <a:solidFill>
                <a:schemeClr val="hlink"/>
              </a:solidFill>
            </a:endParaRPr>
          </a:p>
        </p:txBody>
      </p:sp>
      <p:sp>
        <p:nvSpPr>
          <p:cNvPr id="66568" name="Rectangle 41"/>
          <p:cNvSpPr>
            <a:spLocks noChangeArrowheads="1"/>
          </p:cNvSpPr>
          <p:nvPr/>
        </p:nvSpPr>
        <p:spPr bwMode="auto">
          <a:xfrm>
            <a:off x="5181602" y="4652965"/>
            <a:ext cx="4176713"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Robotics</a:t>
            </a:r>
            <a:r>
              <a:rPr lang="el-GR" sz="1000" b="1" i="1" dirty="0">
                <a:solidFill>
                  <a:srgbClr val="FF3300"/>
                </a:solidFill>
              </a:rPr>
              <a:t> </a:t>
            </a:r>
            <a:r>
              <a:rPr lang="el-GR" sz="1000" b="1" i="1" dirty="0" err="1">
                <a:solidFill>
                  <a:srgbClr val="FF3300"/>
                </a:solidFill>
              </a:rPr>
              <a:t>and</a:t>
            </a:r>
            <a:r>
              <a:rPr lang="el-GR" sz="1000" b="1" i="1" dirty="0">
                <a:solidFill>
                  <a:srgbClr val="FF3300"/>
                </a:solidFill>
              </a:rPr>
              <a:t> </a:t>
            </a:r>
            <a:r>
              <a:rPr lang="el-GR" sz="1000" b="1" i="1" dirty="0" err="1">
                <a:solidFill>
                  <a:srgbClr val="FF3300"/>
                </a:solidFill>
              </a:rPr>
              <a:t>Mechatronics</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4+2/3</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Mathematical Methods for Robotics, Vision and Graphics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Robotics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a:t>
            </a:r>
            <a:r>
              <a:rPr lang="en-US" sz="900" b="1" dirty="0" err="1"/>
              <a:t>Mechatronics</a:t>
            </a:r>
            <a:r>
              <a:rPr lang="en-US" sz="900" b="1" dirty="0"/>
              <a:t> (or EE 118)</a:t>
            </a:r>
          </a:p>
          <a:p>
            <a:pPr marL="742950" lvl="1" indent="-285750">
              <a:lnSpc>
                <a:spcPct val="90000"/>
              </a:lnSpc>
              <a:spcBef>
                <a:spcPct val="20000"/>
              </a:spcBef>
              <a:buClr>
                <a:schemeClr val="accent2"/>
              </a:buClr>
              <a:buSzPct val="100000"/>
              <a:buFont typeface="Wingdings" pitchFamily="2" charset="2"/>
              <a:buChar char="§"/>
            </a:pPr>
            <a:r>
              <a:rPr lang="en-US" sz="900" b="1" dirty="0"/>
              <a:t>Feedback Control Design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Optimal Control and Hybrid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Computer Vision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Robotics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Robot Programming Laboratory</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a:t>
            </a:r>
            <a:r>
              <a:rPr lang="en-US" sz="900" b="1" dirty="0" err="1">
                <a:solidFill>
                  <a:srgbClr val="00B050"/>
                </a:solidFill>
              </a:rPr>
              <a:t>Haptics</a:t>
            </a:r>
            <a:endParaRPr lang="en-US" sz="900" b="1" dirty="0">
              <a:solidFill>
                <a:srgbClr val="00B05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Control Design Techniques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Control System Design </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II</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04800" y="76202"/>
            <a:ext cx="8610600" cy="533399"/>
          </a:xfrm>
        </p:spPr>
        <p:txBody>
          <a:bodyPr/>
          <a:lstStyle/>
          <a:p>
            <a:r>
              <a:rPr lang="en-US" sz="2800" b="1" dirty="0" smtClean="0"/>
              <a:t>EPFL School of Computer and Communication Sciences</a:t>
            </a:r>
            <a:endParaRPr lang="el-GR" sz="2800" dirty="0" smtClean="0"/>
          </a:p>
        </p:txBody>
      </p:sp>
      <p:graphicFrame>
        <p:nvGraphicFramePr>
          <p:cNvPr id="7" name="Table 6"/>
          <p:cNvGraphicFramePr>
            <a:graphicFrameLocks noGrp="1"/>
          </p:cNvGraphicFramePr>
          <p:nvPr/>
        </p:nvGraphicFramePr>
        <p:xfrm>
          <a:off x="1371600" y="1371600"/>
          <a:ext cx="6096000" cy="3474720"/>
        </p:xfrm>
        <a:graphic>
          <a:graphicData uri="http://schemas.openxmlformats.org/drawingml/2006/table">
            <a:tbl>
              <a:tblPr firstRow="1" bandRow="1">
                <a:tableStyleId>{21E4AEA4-8DFA-4A89-87EB-49C32662AFE0}</a:tableStyleId>
              </a:tblPr>
              <a:tblGrid>
                <a:gridCol w="3048000"/>
                <a:gridCol w="3048000"/>
              </a:tblGrid>
              <a:tr h="360000">
                <a:tc>
                  <a:txBody>
                    <a:bodyPr/>
                    <a:lstStyle/>
                    <a:p>
                      <a:r>
                        <a:rPr lang="el-GR" sz="1800" dirty="0" smtClean="0"/>
                        <a:t>1</a:t>
                      </a:r>
                      <a:r>
                        <a:rPr lang="el-GR" sz="1800" baseline="30000" dirty="0" smtClean="0"/>
                        <a:t>ο</a:t>
                      </a:r>
                      <a:r>
                        <a:rPr lang="el-GR" sz="1800" baseline="0" dirty="0" smtClean="0"/>
                        <a:t> Εξάμηνο</a:t>
                      </a:r>
                      <a:endParaRPr lang="el-GR" sz="1800" dirty="0"/>
                    </a:p>
                  </a:txBody>
                  <a:tcPr/>
                </a:tc>
                <a:tc>
                  <a:txBody>
                    <a:bodyPr/>
                    <a:lstStyle/>
                    <a:p>
                      <a:r>
                        <a:rPr lang="el-GR" sz="1800" dirty="0" smtClean="0"/>
                        <a:t>2</a:t>
                      </a:r>
                      <a:r>
                        <a:rPr lang="el-GR" sz="1800" baseline="30000" dirty="0" smtClean="0"/>
                        <a:t>ο</a:t>
                      </a:r>
                      <a:r>
                        <a:rPr lang="el-GR" sz="1800" dirty="0" smtClean="0"/>
                        <a:t> Εξάμηνο</a:t>
                      </a:r>
                      <a:endParaRPr lang="el-GR" sz="1800" dirty="0"/>
                    </a:p>
                  </a:txBody>
                  <a:tcPr/>
                </a:tc>
              </a:tr>
              <a:tr h="360000">
                <a:tc>
                  <a:txBody>
                    <a:bodyPr/>
                    <a:lstStyle/>
                    <a:p>
                      <a:r>
                        <a:rPr lang="en-US" sz="1800" b="1" kern="1200" baseline="0" dirty="0" smtClean="0">
                          <a:solidFill>
                            <a:schemeClr val="dk1"/>
                          </a:solidFill>
                          <a:latin typeface="+mn-lt"/>
                          <a:ea typeface="+mn-ea"/>
                          <a:cs typeface="+mn-cs"/>
                        </a:rPr>
                        <a:t>Information sciences (4)</a:t>
                      </a:r>
                    </a:p>
                  </a:txBody>
                  <a:tcPr/>
                </a:tc>
                <a:tc>
                  <a:txBody>
                    <a:bodyPr/>
                    <a:lstStyle/>
                    <a:p>
                      <a:r>
                        <a:rPr lang="en-US" sz="1800" b="1" kern="1200" baseline="0" dirty="0" smtClean="0">
                          <a:solidFill>
                            <a:schemeClr val="dk1"/>
                          </a:solidFill>
                          <a:latin typeface="+mn-lt"/>
                          <a:ea typeface="+mn-ea"/>
                          <a:cs typeface="+mn-cs"/>
                        </a:rPr>
                        <a:t>IT project (6)</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objects oriented programming (6)</a:t>
                      </a:r>
                    </a:p>
                  </a:txBody>
                  <a:tcPr/>
                </a:tc>
                <a:tc>
                  <a:txBody>
                    <a:bodyPr/>
                    <a:lstStyle/>
                    <a:p>
                      <a:r>
                        <a:rPr lang="en-US" sz="1800" b="1" kern="1200" baseline="0" dirty="0" smtClean="0">
                          <a:solidFill>
                            <a:schemeClr val="dk1"/>
                          </a:solidFill>
                          <a:latin typeface="+mn-lt"/>
                          <a:ea typeface="+mn-ea"/>
                          <a:cs typeface="+mn-cs"/>
                        </a:rPr>
                        <a:t>Programming theory and practice (Java) (5)</a:t>
                      </a:r>
                      <a:endParaRPr lang="el-GR" sz="1800" dirty="0"/>
                    </a:p>
                  </a:txBody>
                  <a:tcPr/>
                </a:tc>
              </a:tr>
              <a:tr h="360000">
                <a:tc>
                  <a:txBody>
                    <a:bodyPr/>
                    <a:lstStyle/>
                    <a:p>
                      <a:r>
                        <a:rPr lang="en-US" sz="1800" b="1" kern="1200" baseline="0" dirty="0" smtClean="0">
                          <a:solidFill>
                            <a:schemeClr val="dk1"/>
                          </a:solidFill>
                          <a:latin typeface="+mn-lt"/>
                          <a:ea typeface="+mn-ea"/>
                          <a:cs typeface="+mn-cs"/>
                        </a:rPr>
                        <a:t>Logic Systems I (3)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Logic systems II (3)</a:t>
                      </a:r>
                    </a:p>
                  </a:txBody>
                  <a:tcPr/>
                </a:tc>
              </a:tr>
              <a:tr h="360000">
                <a:tc>
                  <a:txBody>
                    <a:bodyPr/>
                    <a:lstStyle/>
                    <a:p>
                      <a:r>
                        <a:rPr lang="en-US" sz="1800" b="1" kern="1200" baseline="0" dirty="0" smtClean="0">
                          <a:solidFill>
                            <a:schemeClr val="dk1"/>
                          </a:solidFill>
                          <a:latin typeface="+mn-lt"/>
                          <a:ea typeface="+mn-ea"/>
                          <a:cs typeface="+mn-cs"/>
                        </a:rPr>
                        <a:t>Analysis I (6)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Analysis II (6)</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Linear Algebra (6) </a:t>
                      </a:r>
                      <a:endParaRPr lang="el-GR" sz="1800" dirty="0" smtClean="0"/>
                    </a:p>
                  </a:txBody>
                  <a:tcPr/>
                </a:tc>
                <a:tc>
                  <a:txBody>
                    <a:bodyPr/>
                    <a:lstStyle/>
                    <a:p>
                      <a:r>
                        <a:rPr lang="en-US" sz="1800" b="1" kern="1200" baseline="0" dirty="0" smtClean="0">
                          <a:solidFill>
                            <a:schemeClr val="dk1"/>
                          </a:solidFill>
                          <a:latin typeface="+mn-lt"/>
                          <a:ea typeface="+mn-ea"/>
                          <a:cs typeface="+mn-cs"/>
                        </a:rPr>
                        <a:t>Discrete structures (8)</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computing systems (3)</a:t>
                      </a:r>
                    </a:p>
                  </a:txBody>
                  <a:tcPr/>
                </a:tc>
                <a:tc>
                  <a:txBody>
                    <a:bodyPr/>
                    <a:lstStyle/>
                    <a:p>
                      <a:endParaRPr lang="el-GR" sz="1800" dirty="0"/>
                    </a:p>
                  </a:txBody>
                  <a:tcPr/>
                </a:tc>
              </a:tr>
              <a:tr h="360000">
                <a:tc>
                  <a:txBody>
                    <a:bodyPr/>
                    <a:lstStyle/>
                    <a:p>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BA1 (2)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BA2 (2)</a:t>
                      </a:r>
                      <a:endParaRPr lang="el-GR" sz="1800" dirty="0" smtClean="0"/>
                    </a:p>
                  </a:txBody>
                  <a:tcPr/>
                </a:tc>
              </a:tr>
            </a:tbl>
          </a:graphicData>
        </a:graphic>
      </p:graphicFrame>
      <p:sp>
        <p:nvSpPr>
          <p:cNvPr id="68640" name="TextBox 7"/>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8641" name="TextBox 8"/>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295400"/>
          <a:ext cx="7620000" cy="4023514"/>
        </p:xfrm>
        <a:graphic>
          <a:graphicData uri="http://schemas.openxmlformats.org/drawingml/2006/table">
            <a:tbl>
              <a:tblPr firstRow="1" bandRow="1">
                <a:tableStyleId>{21E4AEA4-8DFA-4A89-87EB-49C32662AFE0}</a:tableStyleId>
              </a:tblPr>
              <a:tblGrid>
                <a:gridCol w="3347103"/>
                <a:gridCol w="4272897"/>
              </a:tblGrid>
              <a:tr h="360000">
                <a:tc>
                  <a:txBody>
                    <a:bodyPr/>
                    <a:lstStyle/>
                    <a:p>
                      <a:r>
                        <a:rPr lang="el-GR" sz="1800" baseline="0" dirty="0" smtClean="0"/>
                        <a:t>3</a:t>
                      </a:r>
                      <a:r>
                        <a:rPr lang="el-GR" sz="1800" baseline="30000" dirty="0" smtClean="0"/>
                        <a:t>ο</a:t>
                      </a:r>
                      <a:r>
                        <a:rPr lang="el-GR" sz="1800" baseline="0" dirty="0" smtClean="0"/>
                        <a:t> Εξάμηνο</a:t>
                      </a:r>
                      <a:endParaRPr lang="el-GR" sz="1800" dirty="0"/>
                    </a:p>
                  </a:txBody>
                  <a:tcPr marT="45727" marB="45727"/>
                </a:tc>
                <a:tc>
                  <a:txBody>
                    <a:bodyPr/>
                    <a:lstStyle/>
                    <a:p>
                      <a:r>
                        <a:rPr lang="el-GR" sz="1800" baseline="0" dirty="0" smtClean="0"/>
                        <a:t>4</a:t>
                      </a:r>
                      <a:r>
                        <a:rPr lang="el-GR" sz="1800" baseline="30000" dirty="0" smtClean="0"/>
                        <a:t>ο</a:t>
                      </a:r>
                      <a:r>
                        <a:rPr lang="el-GR" sz="1800" dirty="0" smtClean="0"/>
                        <a:t> Εξάμηνο</a:t>
                      </a:r>
                      <a:endParaRPr lang="el-GR" sz="1800" dirty="0"/>
                    </a:p>
                  </a:txBody>
                  <a:tcPr marT="45727" marB="45727"/>
                </a:tc>
              </a:tr>
              <a:tr h="360000">
                <a:tc>
                  <a:txBody>
                    <a:bodyPr/>
                    <a:lstStyle/>
                    <a:p>
                      <a:r>
                        <a:rPr lang="en-US" sz="1800" b="1" kern="1200" baseline="0" dirty="0" smtClean="0">
                          <a:solidFill>
                            <a:schemeClr val="dk1"/>
                          </a:solidFill>
                          <a:latin typeface="+mn-lt"/>
                          <a:ea typeface="+mn-ea"/>
                          <a:cs typeface="+mn-cs"/>
                        </a:rPr>
                        <a:t>General physics I (6)</a:t>
                      </a:r>
                    </a:p>
                  </a:txBody>
                  <a:tcPr marT="45727" marB="45727"/>
                </a:tc>
                <a:tc>
                  <a:txBody>
                    <a:bodyPr/>
                    <a:lstStyle/>
                    <a:p>
                      <a:r>
                        <a:rPr lang="en-US" sz="1800" b="1" kern="1200" baseline="0" dirty="0" smtClean="0">
                          <a:solidFill>
                            <a:schemeClr val="dk1"/>
                          </a:solidFill>
                          <a:latin typeface="+mn-lt"/>
                          <a:ea typeface="+mn-ea"/>
                          <a:cs typeface="+mn-cs"/>
                        </a:rPr>
                        <a:t>General physics II (6)</a:t>
                      </a:r>
                      <a:endParaRPr lang="el-GR" sz="1800" dirty="0"/>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Algorithms (6) </a:t>
                      </a: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Probabilities and statistics (6)</a:t>
                      </a:r>
                    </a:p>
                  </a:txBody>
                  <a:tcPr marT="45727" marB="45727"/>
                </a:tc>
              </a:tr>
              <a:tr h="360000">
                <a:tc>
                  <a:txBody>
                    <a:bodyPr/>
                    <a:lstStyle/>
                    <a:p>
                      <a:r>
                        <a:rPr lang="en-US" sz="1800" b="1" kern="1200" baseline="0" dirty="0" smtClean="0">
                          <a:solidFill>
                            <a:schemeClr val="dk1"/>
                          </a:solidFill>
                          <a:latin typeface="+mn-lt"/>
                          <a:ea typeface="+mn-ea"/>
                          <a:cs typeface="+mn-cs"/>
                        </a:rPr>
                        <a:t>Analysis III (4)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Concurrency (4)</a:t>
                      </a:r>
                    </a:p>
                  </a:txBody>
                  <a:tcPr marT="45727" marB="45727"/>
                </a:tc>
              </a:tr>
              <a:tr h="360000">
                <a:tc>
                  <a:txBody>
                    <a:bodyPr/>
                    <a:lstStyle/>
                    <a:p>
                      <a:r>
                        <a:rPr lang="en-US" sz="1800" b="1" kern="1200" baseline="0" dirty="0" smtClean="0">
                          <a:solidFill>
                            <a:schemeClr val="dk1"/>
                          </a:solidFill>
                          <a:latin typeface="+mn-lt"/>
                          <a:ea typeface="+mn-ea"/>
                          <a:cs typeface="+mn-cs"/>
                        </a:rPr>
                        <a:t>Computer networks (5)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System oriented programming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Computer architecture I (4) </a:t>
                      </a:r>
                      <a:endParaRPr lang="el-GR" sz="1800" b="1" dirty="0" smtClean="0">
                        <a:solidFill>
                          <a:srgbClr val="FF0000"/>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Theoretical Computer Science (4)</a:t>
                      </a:r>
                    </a:p>
                  </a:txBody>
                  <a:tcPr marT="45727" marB="45727"/>
                </a:tc>
              </a:tr>
              <a:tr h="360000">
                <a:tc>
                  <a:txBody>
                    <a:bodyPr/>
                    <a:lstStyle/>
                    <a:p>
                      <a:r>
                        <a:rPr lang="en-US" sz="1800" b="1" kern="1200" baseline="0" dirty="0" smtClean="0">
                          <a:solidFill>
                            <a:srgbClr val="00B050"/>
                          </a:solidFill>
                          <a:latin typeface="+mn-lt"/>
                          <a:ea typeface="+mn-ea"/>
                          <a:cs typeface="+mn-cs"/>
                        </a:rPr>
                        <a:t>Circuits and systems I (3)</a:t>
                      </a:r>
                    </a:p>
                  </a:txBody>
                  <a:tcPr marT="45727" marB="45727"/>
                </a:tc>
                <a:tc>
                  <a:txBody>
                    <a:bodyPr/>
                    <a:lstStyle/>
                    <a:p>
                      <a:r>
                        <a:rPr lang="en-US" sz="1800" b="1" kern="1200" baseline="0" dirty="0" smtClean="0">
                          <a:solidFill>
                            <a:srgbClr val="00B050"/>
                          </a:solidFill>
                          <a:latin typeface="+mn-lt"/>
                          <a:ea typeface="+mn-ea"/>
                          <a:cs typeface="+mn-cs"/>
                        </a:rPr>
                        <a:t>Circuits and systems II (3)</a:t>
                      </a:r>
                      <a:endParaRPr lang="el-GR" sz="1800" b="1" dirty="0">
                        <a:solidFill>
                          <a:srgbClr val="00B050"/>
                        </a:solidFill>
                      </a:endParaRP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Analysis IV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topics in programming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theoretical computer science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Computer architecture II (5)</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Digital photography (4)</a:t>
                      </a:r>
                      <a:endParaRPr lang="en-US" sz="1800" b="1" kern="1200" baseline="0" dirty="0" smtClean="0">
                        <a:solidFill>
                          <a:schemeClr val="dk1"/>
                        </a:solidFill>
                        <a:latin typeface="+mn-lt"/>
                        <a:ea typeface="+mn-ea"/>
                        <a:cs typeface="+mn-cs"/>
                      </a:endParaRPr>
                    </a:p>
                  </a:txBody>
                  <a:tcPr marT="45727" marB="45727"/>
                </a:tc>
              </a:tr>
            </a:tbl>
          </a:graphicData>
        </a:graphic>
      </p:graphicFrame>
      <p:sp>
        <p:nvSpPr>
          <p:cNvPr id="69673" name="TextBox 5"/>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9674" name="TextBox 6"/>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7"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1066801"/>
          <a:ext cx="8610600" cy="5486400"/>
        </p:xfrm>
        <a:graphic>
          <a:graphicData uri="http://schemas.openxmlformats.org/drawingml/2006/table">
            <a:tbl>
              <a:tblPr firstRow="1" bandRow="1">
                <a:tableStyleId>{21E4AEA4-8DFA-4A89-87EB-49C32662AFE0}</a:tableStyleId>
              </a:tblPr>
              <a:tblGrid>
                <a:gridCol w="4267200"/>
                <a:gridCol w="4343400"/>
              </a:tblGrid>
              <a:tr h="360000">
                <a:tc>
                  <a:txBody>
                    <a:bodyPr/>
                    <a:lstStyle/>
                    <a:p>
                      <a:r>
                        <a:rPr lang="en-US" sz="1800" baseline="0" dirty="0" smtClean="0"/>
                        <a:t>5</a:t>
                      </a:r>
                      <a:r>
                        <a:rPr lang="el-GR" sz="1800" baseline="30000" dirty="0" smtClean="0"/>
                        <a:t>ο</a:t>
                      </a:r>
                      <a:r>
                        <a:rPr lang="el-GR" sz="1800" baseline="0" dirty="0" smtClean="0"/>
                        <a:t> Εξάμηνο</a:t>
                      </a:r>
                      <a:endParaRPr lang="el-GR" sz="1800" dirty="0"/>
                    </a:p>
                  </a:txBody>
                  <a:tcPr/>
                </a:tc>
                <a:tc>
                  <a:txBody>
                    <a:bodyPr/>
                    <a:lstStyle/>
                    <a:p>
                      <a:r>
                        <a:rPr lang="en-US" sz="1800" baseline="0" dirty="0" smtClean="0"/>
                        <a:t>6</a:t>
                      </a:r>
                      <a:r>
                        <a:rPr lang="el-GR" sz="1800" baseline="30000" dirty="0" smtClean="0"/>
                        <a:t>ο</a:t>
                      </a:r>
                      <a:r>
                        <a:rPr lang="el-GR" sz="1800" dirty="0" smtClean="0"/>
                        <a:t> Εξάμηνο</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Software engineering (6)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Introduction to database systems (4)</a:t>
                      </a:r>
                    </a:p>
                  </a:txBody>
                  <a:tcPr/>
                </a:tc>
              </a:tr>
              <a:tr h="360000">
                <a:tc>
                  <a:txBody>
                    <a:bodyPr/>
                    <a:lstStyle/>
                    <a:p>
                      <a:r>
                        <a:rPr lang="en-US" sz="1800" kern="1200" baseline="0" dirty="0" smtClean="0">
                          <a:solidFill>
                            <a:schemeClr val="dk1"/>
                          </a:solidFill>
                          <a:latin typeface="+mn-lt"/>
                          <a:ea typeface="+mn-ea"/>
                          <a:cs typeface="+mn-cs"/>
                        </a:rPr>
                        <a:t>Compiler construction (6)</a:t>
                      </a:r>
                      <a:endParaRPr lang="el-GR" sz="18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Operating systems (4)</a:t>
                      </a:r>
                    </a:p>
                  </a:txBody>
                  <a:tcPr/>
                </a:tc>
              </a:tr>
              <a:tr h="360000">
                <a:tc>
                  <a:txBody>
                    <a:bodyPr/>
                    <a:lstStyle/>
                    <a:p>
                      <a:r>
                        <a:rPr lang="en-US" sz="1800" kern="1200" baseline="0" dirty="0" smtClean="0">
                          <a:solidFill>
                            <a:schemeClr val="dk1"/>
                          </a:solidFill>
                          <a:latin typeface="+mn-lt"/>
                          <a:ea typeface="+mn-ea"/>
                          <a:cs typeface="+mn-cs"/>
                        </a:rPr>
                        <a:t>Introduction to computer graphics (6)</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Project in computer science I (8)</a:t>
                      </a:r>
                    </a:p>
                  </a:txBody>
                  <a:tcPr/>
                </a:tc>
              </a:tr>
              <a:tr h="360000">
                <a:tc>
                  <a:txBody>
                    <a:bodyPr/>
                    <a:lstStyle/>
                    <a:p>
                      <a:r>
                        <a:rPr lang="en-US" sz="1800" b="1" kern="1200" baseline="0" dirty="0" smtClean="0">
                          <a:solidFill>
                            <a:srgbClr val="00B050"/>
                          </a:solidFill>
                          <a:latin typeface="+mn-lt"/>
                          <a:ea typeface="+mn-ea"/>
                          <a:cs typeface="+mn-cs"/>
                        </a:rPr>
                        <a:t>Stochastic models in com.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Principles of digital </a:t>
                      </a:r>
                      <a:r>
                        <a:rPr lang="en-US" sz="1800" b="1" kern="1200" baseline="0" dirty="0" err="1" smtClean="0">
                          <a:solidFill>
                            <a:srgbClr val="00B050"/>
                          </a:solidFill>
                          <a:latin typeface="+mn-lt"/>
                          <a:ea typeface="+mn-ea"/>
                          <a:cs typeface="+mn-cs"/>
                        </a:rPr>
                        <a:t>coms</a:t>
                      </a:r>
                      <a:r>
                        <a:rPr lang="en-US" sz="1800" b="1" kern="1200" baseline="0" dirty="0" smtClean="0">
                          <a:solidFill>
                            <a:srgbClr val="00B050"/>
                          </a:solidFill>
                          <a:latin typeface="+mn-lt"/>
                          <a:ea typeface="+mn-ea"/>
                          <a:cs typeface="+mn-cs"/>
                        </a:rPr>
                        <a:t> (6)</a:t>
                      </a:r>
                    </a:p>
                  </a:txBody>
                  <a:tcPr/>
                </a:tc>
              </a:tr>
              <a:tr h="360000">
                <a:tc>
                  <a:txBody>
                    <a:bodyPr/>
                    <a:lstStyle/>
                    <a:p>
                      <a:r>
                        <a:rPr lang="en-US" sz="1800" kern="1200" baseline="0" dirty="0" smtClean="0">
                          <a:solidFill>
                            <a:schemeClr val="dk1"/>
                          </a:solidFill>
                          <a:latin typeface="+mn-lt"/>
                          <a:ea typeface="+mn-ea"/>
                          <a:cs typeface="+mn-cs"/>
                        </a:rPr>
                        <a:t>Electronics II (4)</a:t>
                      </a:r>
                      <a:endParaRPr lang="en-US" sz="1800" b="1" kern="1200" baseline="0" dirty="0" smtClean="0">
                        <a:solidFill>
                          <a:srgbClr val="00B050"/>
                        </a:solidFill>
                        <a:latin typeface="+mn-lt"/>
                        <a:ea typeface="+mn-ea"/>
                        <a:cs typeface="+mn-cs"/>
                      </a:endParaRPr>
                    </a:p>
                  </a:txBody>
                  <a:tcPr/>
                </a:tc>
                <a:tc>
                  <a:txBody>
                    <a:bodyPr/>
                    <a:lstStyle/>
                    <a:p>
                      <a:r>
                        <a:rPr lang="en-US" sz="1800" b="1" kern="1200" baseline="0" dirty="0" smtClean="0">
                          <a:solidFill>
                            <a:srgbClr val="00B050"/>
                          </a:solidFill>
                          <a:latin typeface="+mn-lt"/>
                          <a:ea typeface="+mn-ea"/>
                          <a:cs typeface="+mn-cs"/>
                        </a:rPr>
                        <a:t>Signal processing for com. (6)</a:t>
                      </a:r>
                      <a:endParaRPr lang="el-GR" sz="1800" b="1" dirty="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Functional materials in com systems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Project in communication systems (8)</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Real‐time systems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err="1" smtClean="0">
                          <a:solidFill>
                            <a:schemeClr val="dk1"/>
                          </a:solidFill>
                          <a:latin typeface="+mn-lt"/>
                          <a:ea typeface="+mn-ea"/>
                          <a:cs typeface="+mn-cs"/>
                        </a:rPr>
                        <a:t>Artificial</a:t>
                      </a:r>
                      <a:r>
                        <a:rPr lang="fr-FR" sz="1800" kern="1200" baseline="0" dirty="0" smtClean="0">
                          <a:solidFill>
                            <a:schemeClr val="dk1"/>
                          </a:solidFill>
                          <a:latin typeface="+mn-lt"/>
                          <a:ea typeface="+mn-ea"/>
                          <a:cs typeface="+mn-cs"/>
                        </a:rPr>
                        <a:t> intelligence (4)</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Software development project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Distributed computer science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Network security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III (3)</a:t>
                      </a:r>
                      <a:endParaRPr lang="el-GR" sz="1800" b="1" dirty="0" smtClean="0">
                        <a:solidFill>
                          <a:srgbClr val="00B050"/>
                        </a:solidFill>
                      </a:endParaRPr>
                    </a:p>
                  </a:txBody>
                  <a:tcPr/>
                </a:tc>
              </a:tr>
              <a:tr h="360000">
                <a:tc>
                  <a:txBody>
                    <a:bodyPr/>
                    <a:lstStyle/>
                    <a:p>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Intr. to multiprocessor architecture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Graph theory applications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 : </a:t>
                      </a:r>
                      <a:r>
                        <a:rPr lang="en-US" sz="1800" kern="1200" baseline="0" dirty="0" err="1" smtClean="0">
                          <a:solidFill>
                            <a:schemeClr val="dk1"/>
                          </a:solidFill>
                          <a:latin typeface="+mn-lt"/>
                          <a:ea typeface="+mn-ea"/>
                          <a:cs typeface="+mn-cs"/>
                        </a:rPr>
                        <a:t>Transm</a:t>
                      </a:r>
                      <a:r>
                        <a:rPr lang="en-US" sz="1800" kern="1200" baseline="0" dirty="0" smtClean="0">
                          <a:solidFill>
                            <a:schemeClr val="dk1"/>
                          </a:solidFill>
                          <a:latin typeface="+mn-lt"/>
                          <a:ea typeface="+mn-ea"/>
                          <a:cs typeface="+mn-cs"/>
                        </a:rPr>
                        <a:t>. lines and waves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II : field computation (3)</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Human resources in project man.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Numerical Analysis (3)</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Professional communication (2)</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b="1" dirty="0" smtClean="0">
                        <a:solidFill>
                          <a:srgbClr val="00B050"/>
                        </a:solidFill>
                      </a:endParaRPr>
                    </a:p>
                  </a:txBody>
                  <a:tcPr/>
                </a:tc>
              </a:tr>
            </a:tbl>
          </a:graphicData>
        </a:graphic>
      </p:graphicFrame>
      <p:sp>
        <p:nvSpPr>
          <p:cNvPr id="70709" name="TextBox 3"/>
          <p:cNvSpPr txBox="1">
            <a:spLocks noChangeArrowheads="1"/>
          </p:cNvSpPr>
          <p:nvPr/>
        </p:nvSpPr>
        <p:spPr bwMode="auto">
          <a:xfrm>
            <a:off x="1295400" y="6096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70710" name="TextBox 4"/>
          <p:cNvSpPr txBox="1">
            <a:spLocks noChangeArrowheads="1"/>
          </p:cNvSpPr>
          <p:nvPr/>
        </p:nvSpPr>
        <p:spPr bwMode="auto">
          <a:xfrm>
            <a:off x="4572002" y="6096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6"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2"/>
            <a:ext cx="8839200" cy="639763"/>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0" hangingPunct="0">
              <a:defRPr/>
            </a:pPr>
            <a:r>
              <a:rPr lang="en-US"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Berkeley Electrical Engineering and Computer Sciences</a:t>
            </a:r>
            <a:r>
              <a:rPr lang="el-GR"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 </a:t>
            </a:r>
          </a:p>
        </p:txBody>
      </p:sp>
      <p:sp>
        <p:nvSpPr>
          <p:cNvPr id="3" name="Content Placeholder 2"/>
          <p:cNvSpPr txBox="1">
            <a:spLocks/>
          </p:cNvSpPr>
          <p:nvPr/>
        </p:nvSpPr>
        <p:spPr>
          <a:xfrm>
            <a:off x="152400" y="914400"/>
            <a:ext cx="8763000" cy="5715000"/>
          </a:xfrm>
          <a:prstGeom prst="rect">
            <a:avLst/>
          </a:prstGeom>
        </p:spPr>
        <p:txBody>
          <a:bodyPr/>
          <a:lstStyle/>
          <a:p>
            <a:pPr marL="266700" lvl="1" indent="-266700">
              <a:buFont typeface="Arial" pitchFamily="34" charset="0"/>
              <a:buChar char="•"/>
              <a:defRPr/>
            </a:pPr>
            <a:r>
              <a:rPr lang="en-US" b="1" dirty="0">
                <a:latin typeface="Constantia" pitchFamily="18" charset="0"/>
                <a:cs typeface="+mn-cs"/>
              </a:rPr>
              <a:t>Electronics (Option I)</a:t>
            </a:r>
          </a:p>
          <a:p>
            <a:pPr marL="266700" lvl="1" indent="-266700">
              <a:defRPr/>
            </a:pPr>
            <a:r>
              <a:rPr lang="en-US" sz="1600" dirty="0">
                <a:latin typeface="Constantia" pitchFamily="18" charset="0"/>
                <a:cs typeface="+mn-cs"/>
              </a:rPr>
              <a:t>	For students interested in integrated circuits, including fabrication technology, solid state devices, digital and analog circuits analysis and design, VLSI design, and computer-aided design and manufacturing; and for students interested in </a:t>
            </a:r>
            <a:r>
              <a:rPr lang="en-US" sz="1600" dirty="0" err="1">
                <a:latin typeface="Constantia" pitchFamily="18" charset="0"/>
                <a:cs typeface="+mn-cs"/>
              </a:rPr>
              <a:t>microelectromechanical</a:t>
            </a:r>
            <a:r>
              <a:rPr lang="en-US" sz="1600" dirty="0">
                <a:latin typeface="Constantia" pitchFamily="18" charset="0"/>
                <a:cs typeface="+mn-cs"/>
              </a:rPr>
              <a:t> systems, </a:t>
            </a:r>
            <a:r>
              <a:rPr lang="en-US" sz="1600" dirty="0" err="1">
                <a:latin typeface="Constantia" pitchFamily="18" charset="0"/>
                <a:cs typeface="+mn-cs"/>
              </a:rPr>
              <a:t>electromagnetics</a:t>
            </a:r>
            <a:r>
              <a:rPr lang="en-US" sz="1600" dirty="0">
                <a:latin typeface="Constantia" pitchFamily="18" charset="0"/>
                <a:cs typeface="+mn-cs"/>
              </a:rPr>
              <a:t>, acoustics, optoelectronics, plasmas, </a:t>
            </a:r>
            <a:r>
              <a:rPr lang="en-US" sz="1600" dirty="0" err="1">
                <a:latin typeface="Constantia" pitchFamily="18" charset="0"/>
                <a:cs typeface="+mn-cs"/>
              </a:rPr>
              <a:t>cryoelectronics</a:t>
            </a:r>
            <a:r>
              <a:rPr lang="en-US" sz="1600" dirty="0">
                <a:latin typeface="Constantia" pitchFamily="18" charset="0"/>
                <a:cs typeface="+mn-cs"/>
              </a:rPr>
              <a:t>, and antennas and propagation. </a:t>
            </a:r>
          </a:p>
          <a:p>
            <a:pPr marL="266700" lvl="1" indent="-266700">
              <a:buFont typeface="Arial" pitchFamily="34" charset="0"/>
              <a:buChar char="•"/>
              <a:defRPr/>
            </a:pPr>
            <a:r>
              <a:rPr lang="en-US" b="1" dirty="0">
                <a:latin typeface="Constantia" pitchFamily="18" charset="0"/>
                <a:cs typeface="+mn-cs"/>
              </a:rPr>
              <a:t>Communications, Networks and Systems (Option II)</a:t>
            </a:r>
          </a:p>
          <a:p>
            <a:pPr marL="266700" lvl="1" indent="-266700">
              <a:defRPr/>
            </a:pPr>
            <a:r>
              <a:rPr lang="en-US" sz="1600" dirty="0">
                <a:latin typeface="Constantia" pitchFamily="18" charset="0"/>
                <a:cs typeface="+mn-cs"/>
              </a:rPr>
              <a:t>	For students with interests in networks, control, robotics, digital and analog communications, computer networks, signal processing, systems design and optimization, or power systems planning and operation; or for students with an interest in biology or medicine as well as electrical engineering, including biological sensors and signals, signal and image processing, and analysis and modeling of biological systems. </a:t>
            </a:r>
          </a:p>
          <a:p>
            <a:pPr marL="266700" lvl="1" indent="-266700">
              <a:buFont typeface="Arial" pitchFamily="34" charset="0"/>
              <a:buChar char="•"/>
              <a:defRPr/>
            </a:pPr>
            <a:r>
              <a:rPr lang="en-US" b="1" dirty="0">
                <a:latin typeface="Constantia" pitchFamily="18" charset="0"/>
                <a:cs typeface="+mn-cs"/>
              </a:rPr>
              <a:t>Computer Systems (Option III)</a:t>
            </a:r>
          </a:p>
          <a:p>
            <a:pPr marL="266700" lvl="1" indent="-266700">
              <a:defRPr/>
            </a:pPr>
            <a:r>
              <a:rPr lang="en-US" sz="1600" dirty="0">
                <a:latin typeface="Constantia" pitchFamily="18" charset="0"/>
                <a:cs typeface="+mn-cs"/>
              </a:rPr>
              <a:t>	For students interested in machine architecture and logic design, operating systems, database systems, programming systems and languages, or digital devices and circuits. </a:t>
            </a:r>
          </a:p>
          <a:p>
            <a:pPr marL="266700" lvl="1" indent="-266700">
              <a:buFont typeface="Arial" pitchFamily="34" charset="0"/>
              <a:buChar char="•"/>
              <a:defRPr/>
            </a:pPr>
            <a:r>
              <a:rPr lang="en-US" b="1" dirty="0">
                <a:latin typeface="Constantia" pitchFamily="18" charset="0"/>
                <a:cs typeface="+mn-cs"/>
              </a:rPr>
              <a:t>Computer Science (Option IV)</a:t>
            </a:r>
          </a:p>
          <a:p>
            <a:pPr marL="266700" lvl="1" indent="-266700">
              <a:defRPr/>
            </a:pPr>
            <a:r>
              <a:rPr lang="en-US" sz="1600" dirty="0">
                <a:latin typeface="Constantia" pitchFamily="18" charset="0"/>
                <a:cs typeface="+mn-cs"/>
              </a:rPr>
              <a:t>	For students with interests in all aspects of computer science, including design and analysis of algorithms, complexity theory, artificial intelligence, computer graphics, and database systems.</a:t>
            </a:r>
          </a:p>
          <a:p>
            <a:pPr marL="266700" lvl="1" indent="-266700">
              <a:buFont typeface="Arial" pitchFamily="34" charset="0"/>
              <a:buChar char="•"/>
              <a:defRPr/>
            </a:pPr>
            <a:r>
              <a:rPr lang="en-US" b="1" dirty="0">
                <a:latin typeface="Constantia" pitchFamily="18" charset="0"/>
                <a:cs typeface="+mn-cs"/>
              </a:rPr>
              <a:t>General Course of Study (Option V)</a:t>
            </a:r>
          </a:p>
          <a:p>
            <a:pPr marL="266700" lvl="1" indent="-266700">
              <a:defRPr/>
            </a:pPr>
            <a:r>
              <a:rPr lang="en-US" sz="1600" dirty="0">
                <a:latin typeface="Constantia" pitchFamily="18" charset="0"/>
                <a:cs typeface="+mn-cs"/>
              </a:rPr>
              <a:t>	For students whose interests are broad or are not yet focused on a specific field, this very flexible program enables students to explore several of the areas of electrical engineering and computer sciences.</a:t>
            </a:r>
          </a:p>
          <a:p>
            <a:pPr marL="342900" indent="-342900" eaLnBrk="0" hangingPunct="0">
              <a:spcBef>
                <a:spcPct val="20000"/>
              </a:spcBef>
              <a:defRPr/>
            </a:pPr>
            <a:endParaRPr lang="en-US" sz="1400" kern="0" dirty="0">
              <a:latin typeface="Constantia" pitchFamily="18" charset="0"/>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52400" y="4114800"/>
            <a:ext cx="8763000" cy="2590800"/>
          </a:xfrm>
          <a:prstGeom prst="roundRect">
            <a:avLst/>
          </a:prstGeom>
          <a:solidFill>
            <a:srgbClr val="FFCC99">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 name="Rounded Rectangle 3"/>
          <p:cNvSpPr/>
          <p:nvPr/>
        </p:nvSpPr>
        <p:spPr>
          <a:xfrm>
            <a:off x="152400" y="1066800"/>
            <a:ext cx="8763000" cy="3048000"/>
          </a:xfrm>
          <a:prstGeom prst="roundRect">
            <a:avLst/>
          </a:prstGeom>
          <a:solidFill>
            <a:srgbClr val="99FF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5" name="4 - Τίτλος"/>
          <p:cNvSpPr txBox="1">
            <a:spLocks/>
          </p:cNvSpPr>
          <p:nvPr/>
        </p:nvSpPr>
        <p:spPr>
          <a:xfrm>
            <a:off x="381000" y="76200"/>
            <a:ext cx="8534400" cy="5334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Μαθήματα Νέου ΠΠΣ </a:t>
            </a: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σύμφωνα με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ACM</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/ΙΕΕΕ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CS</a:t>
            </a:r>
            <a:endPar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 Θέση περιεχομένου"/>
          <p:cNvSpPr txBox="1">
            <a:spLocks/>
          </p:cNvSpPr>
          <p:nvPr/>
        </p:nvSpPr>
        <p:spPr>
          <a:xfrm>
            <a:off x="304800" y="1066800"/>
            <a:ext cx="4191000" cy="5791200"/>
          </a:xfrm>
          <a:prstGeom prst="rect">
            <a:avLst/>
          </a:prstGeom>
        </p:spPr>
        <p:txBody>
          <a:bodyPr/>
          <a:lstStyle/>
          <a:p>
            <a:pPr marL="358775" indent="-358775">
              <a:spcBef>
                <a:spcPts val="200"/>
              </a:spcBef>
              <a:buFont typeface="Wingdings" pitchFamily="2" charset="2"/>
              <a:buChar char="ü"/>
              <a:defRPr/>
            </a:pPr>
            <a:r>
              <a:rPr lang="en-US" sz="1600" b="1" kern="0" dirty="0">
                <a:solidFill>
                  <a:srgbClr val="7030A0"/>
                </a:solidFill>
                <a:latin typeface="+mn-lt"/>
                <a:cs typeface="+mn-cs"/>
              </a:rPr>
              <a:t>Programming Fundamentals</a:t>
            </a:r>
          </a:p>
          <a:p>
            <a:pPr marL="358775" indent="-358775">
              <a:spcBef>
                <a:spcPts val="200"/>
              </a:spcBef>
              <a:buFont typeface="Wingdings" pitchFamily="2" charset="2"/>
              <a:buChar char="ü"/>
              <a:defRPr/>
            </a:pPr>
            <a:r>
              <a:rPr lang="en-US" sz="1600" b="1" kern="0" dirty="0">
                <a:solidFill>
                  <a:srgbClr val="7030A0"/>
                </a:solidFill>
                <a:latin typeface="+mn-lt"/>
                <a:cs typeface="+mn-cs"/>
              </a:rPr>
              <a:t>Discrete Structures</a:t>
            </a:r>
          </a:p>
          <a:p>
            <a:pPr marL="358775" indent="-358775">
              <a:spcBef>
                <a:spcPts val="200"/>
              </a:spcBef>
              <a:buFont typeface="Wingdings" pitchFamily="2" charset="2"/>
              <a:buChar char="ü"/>
              <a:defRPr/>
            </a:pPr>
            <a:r>
              <a:rPr lang="en-US" sz="1600" b="1" kern="0" dirty="0">
                <a:solidFill>
                  <a:srgbClr val="7030A0"/>
                </a:solidFill>
                <a:latin typeface="+mn-lt"/>
                <a:cs typeface="+mn-cs"/>
              </a:rPr>
              <a:t>Algorithms and Complexity</a:t>
            </a:r>
          </a:p>
          <a:p>
            <a:pPr marL="358775" indent="-358775">
              <a:spcBef>
                <a:spcPts val="200"/>
              </a:spcBef>
              <a:spcAft>
                <a:spcPts val="600"/>
              </a:spcAft>
              <a:buFont typeface="Wingdings" pitchFamily="2" charset="2"/>
              <a:buChar char="ü"/>
              <a:defRPr/>
            </a:pPr>
            <a:r>
              <a:rPr lang="en-US" sz="1600" b="1" kern="0" dirty="0">
                <a:solidFill>
                  <a:srgbClr val="7030A0"/>
                </a:solidFill>
                <a:latin typeface="+mn-lt"/>
                <a:cs typeface="+mn-cs"/>
              </a:rPr>
              <a:t>Architecture and Organization </a:t>
            </a:r>
            <a:br>
              <a:rPr lang="en-US" sz="1600" b="1" kern="0" dirty="0">
                <a:solidFill>
                  <a:srgbClr val="7030A0"/>
                </a:solidFill>
                <a:latin typeface="+mn-lt"/>
                <a:cs typeface="+mn-cs"/>
              </a:rPr>
            </a:br>
            <a:r>
              <a:rPr lang="en-US" sz="1600" b="1" kern="0" dirty="0">
                <a:solidFill>
                  <a:srgbClr val="7030A0"/>
                </a:solidFill>
                <a:latin typeface="+mn-lt"/>
                <a:cs typeface="+mn-cs"/>
              </a:rPr>
              <a:t>(Digital Logic included)</a:t>
            </a:r>
          </a:p>
          <a:p>
            <a:pPr marL="358775" indent="-358775">
              <a:spcBef>
                <a:spcPts val="200"/>
              </a:spcBef>
              <a:buFont typeface="Wingdings" pitchFamily="2" charset="2"/>
              <a:buChar char="ü"/>
              <a:defRPr/>
            </a:pPr>
            <a:r>
              <a:rPr lang="en-US" sz="1600" b="1" kern="0" dirty="0">
                <a:solidFill>
                  <a:srgbClr val="7030A0"/>
                </a:solidFill>
                <a:latin typeface="+mn-lt"/>
                <a:cs typeface="+mn-cs"/>
              </a:rPr>
              <a:t>Operating Systems </a:t>
            </a:r>
          </a:p>
          <a:p>
            <a:pPr marL="358775" indent="-358775">
              <a:spcBef>
                <a:spcPts val="200"/>
              </a:spcBef>
              <a:buFont typeface="Wingdings" pitchFamily="2" charset="2"/>
              <a:buChar char="ü"/>
              <a:defRPr/>
            </a:pPr>
            <a:r>
              <a:rPr lang="en-US" sz="1600" b="1" kern="0" dirty="0">
                <a:solidFill>
                  <a:srgbClr val="7030A0"/>
                </a:solidFill>
                <a:latin typeface="+mn-lt"/>
                <a:cs typeface="+mn-cs"/>
              </a:rPr>
              <a:t>Information Management</a:t>
            </a:r>
          </a:p>
          <a:p>
            <a:pPr marL="358775" indent="-358775">
              <a:spcBef>
                <a:spcPts val="200"/>
              </a:spcBef>
              <a:buFont typeface="Wingdings" pitchFamily="2" charset="2"/>
              <a:buChar char="ü"/>
              <a:defRPr/>
            </a:pPr>
            <a:r>
              <a:rPr lang="en-US" sz="1600" b="1" kern="0" dirty="0">
                <a:solidFill>
                  <a:srgbClr val="7030A0"/>
                </a:solidFill>
                <a:latin typeface="+mn-lt"/>
                <a:cs typeface="+mn-cs"/>
              </a:rPr>
              <a:t>Net-Centric Computing</a:t>
            </a: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defRPr/>
            </a:pPr>
            <a:endParaRPr lang="el-GR" sz="1600" b="1" kern="0" dirty="0" smtClean="0">
              <a:solidFill>
                <a:srgbClr val="7030A0"/>
              </a:solidFill>
              <a:cs typeface="+mn-cs"/>
            </a:endParaRPr>
          </a:p>
          <a:p>
            <a:pPr marL="358775" indent="-358775">
              <a:spcBef>
                <a:spcPts val="6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58775" indent="-358775">
              <a:spcBef>
                <a:spcPts val="200"/>
              </a:spcBef>
              <a:buFont typeface="Wingdings" pitchFamily="2" charset="2"/>
              <a:buChar char="ü"/>
              <a:defRPr/>
            </a:pPr>
            <a:r>
              <a:rPr lang="en-US" sz="1600" b="1" kern="0" dirty="0">
                <a:latin typeface="+mn-lt"/>
                <a:cs typeface="+mn-cs"/>
              </a:rPr>
              <a:t>Software Engineering</a:t>
            </a:r>
          </a:p>
          <a:p>
            <a:pPr marL="358775" indent="-358775">
              <a:spcBef>
                <a:spcPts val="200"/>
              </a:spcBef>
              <a:buFont typeface="Wingdings" pitchFamily="2" charset="2"/>
              <a:buChar char="ü"/>
              <a:defRPr/>
            </a:pPr>
            <a:r>
              <a:rPr lang="en-US" sz="1600" b="1" kern="0" dirty="0">
                <a:latin typeface="+mn-lt"/>
                <a:cs typeface="+mn-cs"/>
              </a:rPr>
              <a:t>Human-Computer Interaction</a:t>
            </a:r>
          </a:p>
          <a:p>
            <a:pPr marL="358775" indent="-358775">
              <a:spcBef>
                <a:spcPts val="200"/>
              </a:spcBef>
              <a:buFont typeface="Wingdings" pitchFamily="2" charset="2"/>
              <a:buChar char="ü"/>
              <a:defRPr/>
            </a:pPr>
            <a:r>
              <a:rPr lang="en-US" sz="1600" b="1" kern="0" dirty="0">
                <a:latin typeface="+mn-lt"/>
                <a:cs typeface="+mn-cs"/>
              </a:rPr>
              <a:t>Programming Languages</a:t>
            </a:r>
          </a:p>
          <a:p>
            <a:pPr marL="358775" indent="-358775">
              <a:spcBef>
                <a:spcPts val="200"/>
              </a:spcBef>
              <a:buFont typeface="Wingdings" pitchFamily="2" charset="2"/>
              <a:buChar char="ü"/>
              <a:defRPr/>
            </a:pPr>
            <a:r>
              <a:rPr lang="en-US" sz="1600" b="1" kern="0" dirty="0">
                <a:latin typeface="+mn-lt"/>
                <a:cs typeface="+mn-cs"/>
              </a:rPr>
              <a:t>Graphics and Visual Computing</a:t>
            </a:r>
          </a:p>
          <a:p>
            <a:pPr marL="358775" indent="-358775">
              <a:spcBef>
                <a:spcPts val="200"/>
              </a:spcBef>
              <a:buFont typeface="Wingdings" pitchFamily="2" charset="2"/>
              <a:buChar char="ü"/>
              <a:defRPr/>
            </a:pPr>
            <a:r>
              <a:rPr lang="en-US" sz="1600" b="1" kern="0" dirty="0">
                <a:latin typeface="+mn-lt"/>
                <a:cs typeface="+mn-cs"/>
              </a:rPr>
              <a:t>Intelligent Systems </a:t>
            </a:r>
          </a:p>
          <a:p>
            <a:pPr marL="358775" indent="-358775">
              <a:spcBef>
                <a:spcPts val="200"/>
              </a:spcBef>
              <a:buFont typeface="Wingdings" pitchFamily="2" charset="2"/>
              <a:buChar char="ü"/>
              <a:defRPr/>
            </a:pPr>
            <a:r>
              <a:rPr lang="en-US" sz="1600" b="1" kern="0" dirty="0">
                <a:latin typeface="+mn-lt"/>
                <a:cs typeface="+mn-cs"/>
              </a:rPr>
              <a:t>Computational Science</a:t>
            </a:r>
            <a:endParaRPr lang="en-US" sz="1600" b="1" kern="0" dirty="0">
              <a:solidFill>
                <a:srgbClr val="00B050"/>
              </a:solidFill>
              <a:latin typeface="+mn-lt"/>
              <a:cs typeface="+mn-cs"/>
            </a:endParaRPr>
          </a:p>
          <a:p>
            <a:pPr marL="358775" indent="-358775">
              <a:spcBef>
                <a:spcPts val="200"/>
              </a:spcBef>
              <a:buFont typeface="Wingdings" pitchFamily="2" charset="2"/>
              <a:buChar char="ü"/>
              <a:defRPr/>
            </a:pPr>
            <a:r>
              <a:rPr lang="en-US" sz="1600" b="1" kern="0" dirty="0">
                <a:solidFill>
                  <a:srgbClr val="00B050"/>
                </a:solidFill>
                <a:latin typeface="+mn-lt"/>
                <a:cs typeface="+mn-cs"/>
              </a:rPr>
              <a:t>Numerical Analysis</a:t>
            </a:r>
          </a:p>
          <a:p>
            <a:pPr marL="358775" indent="-358775">
              <a:spcBef>
                <a:spcPts val="200"/>
              </a:spcBef>
              <a:defRPr/>
            </a:pPr>
            <a:endParaRPr lang="en-US" sz="1600" b="1" kern="0" dirty="0">
              <a:latin typeface="+mn-lt"/>
              <a:cs typeface="+mn-cs"/>
            </a:endParaRPr>
          </a:p>
        </p:txBody>
      </p:sp>
      <p:sp>
        <p:nvSpPr>
          <p:cNvPr id="7" name="5 - Θέση περιεχομένου"/>
          <p:cNvSpPr txBox="1">
            <a:spLocks/>
          </p:cNvSpPr>
          <p:nvPr/>
        </p:nvSpPr>
        <p:spPr bwMode="auto">
          <a:xfrm>
            <a:off x="4343400" y="1066800"/>
            <a:ext cx="4648200" cy="5791200"/>
          </a:xfrm>
          <a:prstGeom prst="rect">
            <a:avLst/>
          </a:prstGeom>
          <a:noFill/>
          <a:ln w="9525">
            <a:noFill/>
            <a:miter lim="800000"/>
            <a:headEnd/>
            <a:tailEnd/>
          </a:ln>
        </p:spPr>
        <p:txBody>
          <a:bodyPr/>
          <a:lstStyle/>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Programming Fundamentals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Discrete Structures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Algorithms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Digital Logic</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Architecture and Organization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Operating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Database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Networks </a:t>
            </a:r>
          </a:p>
          <a:p>
            <a:pPr marL="360000" indent="-360000" eaLnBrk="0" hangingPunct="0">
              <a:spcBef>
                <a:spcPts val="200"/>
              </a:spcBef>
              <a:buFont typeface="Wingdings" pitchFamily="2" charset="2"/>
              <a:buChar char="ü"/>
              <a:defRPr/>
            </a:pPr>
            <a:r>
              <a:rPr lang="en-US" sz="1600" b="1" kern="0" dirty="0">
                <a:solidFill>
                  <a:srgbClr val="FF0000"/>
                </a:solidFill>
                <a:latin typeface="+mn-lt"/>
                <a:cs typeface="+mn-cs"/>
              </a:rPr>
              <a:t>Probability and Statistics </a:t>
            </a:r>
          </a:p>
          <a:p>
            <a:pPr marL="360000" indent="-360000" eaLnBrk="0" hangingPunct="0">
              <a:spcBef>
                <a:spcPts val="200"/>
              </a:spcBef>
              <a:buFont typeface="Wingdings" pitchFamily="2" charset="2"/>
              <a:buChar char="ü"/>
              <a:defRPr/>
            </a:pPr>
            <a:r>
              <a:rPr lang="en-US" sz="1600" b="1" kern="0" dirty="0">
                <a:solidFill>
                  <a:srgbClr val="FF0000"/>
                </a:solidFill>
                <a:latin typeface="+mn-lt"/>
                <a:cs typeface="+mn-cs"/>
              </a:rPr>
              <a:t>Signals, Circuits and Systems</a:t>
            </a:r>
          </a:p>
          <a:p>
            <a:pPr marL="360000" indent="-360000" eaLnBrk="0" hangingPunct="0">
              <a:spcBef>
                <a:spcPts val="200"/>
              </a:spcBef>
              <a:buFont typeface="Wingdings" pitchFamily="2" charset="2"/>
              <a:buChar char="ü"/>
              <a:defRPr/>
            </a:pPr>
            <a:r>
              <a:rPr lang="en-US" sz="1600" b="1" kern="0" dirty="0">
                <a:solidFill>
                  <a:srgbClr val="00B050"/>
                </a:solidFill>
                <a:latin typeface="+mn-lt"/>
                <a:cs typeface="+mn-cs"/>
              </a:rPr>
              <a:t>Communication Systems</a:t>
            </a:r>
            <a:endParaRPr lang="el-GR" sz="1600" b="1" kern="0" dirty="0">
              <a:solidFill>
                <a:srgbClr val="00B050"/>
              </a:solidFill>
              <a:latin typeface="+mn-lt"/>
              <a:cs typeface="+mn-cs"/>
            </a:endParaRPr>
          </a:p>
          <a:p>
            <a:pPr marL="360000" indent="-360000" eaLnBrk="0" hangingPunct="0">
              <a:spcBef>
                <a:spcPts val="10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60000" indent="-360000" eaLnBrk="0" hangingPunct="0">
              <a:spcBef>
                <a:spcPts val="200"/>
              </a:spcBef>
              <a:buFont typeface="Wingdings" pitchFamily="2" charset="2"/>
              <a:buChar char="ü"/>
              <a:defRPr/>
            </a:pPr>
            <a:r>
              <a:rPr lang="en-US" sz="1600" b="1" kern="0" dirty="0">
                <a:latin typeface="+mn-lt"/>
                <a:cs typeface="+mn-cs"/>
              </a:rPr>
              <a:t>Digital Signal Processing </a:t>
            </a:r>
          </a:p>
          <a:p>
            <a:pPr marL="360000" indent="-360000" eaLnBrk="0" hangingPunct="0">
              <a:spcBef>
                <a:spcPts val="200"/>
              </a:spcBef>
              <a:buFont typeface="Wingdings" pitchFamily="2" charset="2"/>
              <a:buChar char="ü"/>
              <a:defRPr/>
            </a:pPr>
            <a:r>
              <a:rPr lang="en-US" sz="1600" b="1" kern="0" dirty="0">
                <a:latin typeface="+mn-lt"/>
                <a:cs typeface="+mn-cs"/>
              </a:rPr>
              <a:t>Electronics </a:t>
            </a:r>
          </a:p>
          <a:p>
            <a:pPr marL="360000" indent="-360000" eaLnBrk="0" hangingPunct="0">
              <a:spcBef>
                <a:spcPts val="200"/>
              </a:spcBef>
              <a:buFont typeface="Wingdings" pitchFamily="2" charset="2"/>
              <a:buChar char="ü"/>
              <a:defRPr/>
            </a:pPr>
            <a:r>
              <a:rPr lang="en-US" sz="1600" b="1" kern="0" dirty="0">
                <a:latin typeface="+mn-lt"/>
                <a:cs typeface="+mn-cs"/>
              </a:rPr>
              <a:t>Embedded Systems </a:t>
            </a:r>
          </a:p>
          <a:p>
            <a:pPr marL="360000" indent="-360000" eaLnBrk="0" hangingPunct="0">
              <a:spcBef>
                <a:spcPts val="200"/>
              </a:spcBef>
              <a:buFont typeface="Wingdings" pitchFamily="2" charset="2"/>
              <a:buChar char="ü"/>
              <a:defRPr/>
            </a:pPr>
            <a:r>
              <a:rPr lang="en-US" sz="1600" b="1" kern="0" dirty="0">
                <a:latin typeface="+mn-lt"/>
                <a:cs typeface="+mn-cs"/>
              </a:rPr>
              <a:t>VLSI Design and Fabrication </a:t>
            </a:r>
          </a:p>
          <a:p>
            <a:pPr marL="360000" indent="-360000" eaLnBrk="0" hangingPunct="0">
              <a:spcBef>
                <a:spcPts val="200"/>
              </a:spcBef>
              <a:buFont typeface="Wingdings" pitchFamily="2" charset="2"/>
              <a:buChar char="ü"/>
              <a:defRPr/>
            </a:pPr>
            <a:r>
              <a:rPr lang="en-US" sz="1600" b="1" kern="0" dirty="0">
                <a:latin typeface="+mn-lt"/>
                <a:cs typeface="+mn-cs"/>
              </a:rPr>
              <a:t>Computer Systems Engineering </a:t>
            </a:r>
            <a:endParaRPr lang="el-GR" sz="1600" b="1" kern="0" dirty="0">
              <a:latin typeface="+mn-lt"/>
              <a:cs typeface="+mn-cs"/>
            </a:endParaRPr>
          </a:p>
          <a:p>
            <a:pPr marL="360000" indent="-360000" eaLnBrk="0" hangingPunct="0">
              <a:spcBef>
                <a:spcPts val="200"/>
              </a:spcBef>
              <a:buFont typeface="Wingdings" pitchFamily="2" charset="2"/>
              <a:buChar char="ü"/>
              <a:defRPr/>
            </a:pPr>
            <a:r>
              <a:rPr lang="en-US" sz="1600" b="1" kern="0" dirty="0">
                <a:solidFill>
                  <a:srgbClr val="00B050"/>
                </a:solidFill>
                <a:latin typeface="+mn-lt"/>
                <a:cs typeface="+mn-cs"/>
              </a:rPr>
              <a:t>Digital, Optical, Microwave, Mobile Telecommunications (added value)</a:t>
            </a:r>
          </a:p>
          <a:p>
            <a:pPr marL="360000" indent="-360000" eaLnBrk="0" hangingPunct="0">
              <a:spcBef>
                <a:spcPts val="200"/>
              </a:spcBef>
              <a:buFontTx/>
              <a:buChar char="•"/>
              <a:defRPr/>
            </a:pPr>
            <a:endParaRPr lang="en-US" sz="1600" kern="0" dirty="0">
              <a:latin typeface="+mn-lt"/>
              <a:cs typeface="+mn-cs"/>
            </a:endParaRPr>
          </a:p>
        </p:txBody>
      </p:sp>
      <p:sp>
        <p:nvSpPr>
          <p:cNvPr id="9223" name="TextBox 7"/>
          <p:cNvSpPr txBox="1">
            <a:spLocks noChangeArrowheads="1"/>
          </p:cNvSpPr>
          <p:nvPr/>
        </p:nvSpPr>
        <p:spPr bwMode="auto">
          <a:xfrm>
            <a:off x="1610346" y="6324600"/>
            <a:ext cx="5628657" cy="338554"/>
          </a:xfrm>
          <a:prstGeom prst="rect">
            <a:avLst/>
          </a:prstGeom>
          <a:noFill/>
          <a:ln w="9525">
            <a:noFill/>
            <a:miter lim="800000"/>
            <a:headEnd/>
            <a:tailEnd/>
          </a:ln>
        </p:spPr>
        <p:txBody>
          <a:bodyPr wrap="none">
            <a:spAutoFit/>
          </a:bodyPr>
          <a:lstStyle/>
          <a:p>
            <a:r>
              <a:rPr lang="el-GR" sz="1600" b="1" dirty="0">
                <a:solidFill>
                  <a:srgbClr val="C00000"/>
                </a:solidFill>
              </a:rPr>
              <a:t>Εστιασμένος Κύκλος Σπουδών: Μαθήματα Ειδικεύσεων</a:t>
            </a:r>
          </a:p>
        </p:txBody>
      </p:sp>
      <p:sp>
        <p:nvSpPr>
          <p:cNvPr id="9224" name="TextBox 8"/>
          <p:cNvSpPr txBox="1">
            <a:spLocks noChangeArrowheads="1"/>
          </p:cNvSpPr>
          <p:nvPr/>
        </p:nvSpPr>
        <p:spPr bwMode="auto">
          <a:xfrm>
            <a:off x="685802" y="3352802"/>
            <a:ext cx="2835135" cy="584775"/>
          </a:xfrm>
          <a:prstGeom prst="rect">
            <a:avLst/>
          </a:prstGeom>
          <a:noFill/>
          <a:ln w="9525">
            <a:noFill/>
            <a:miter lim="800000"/>
            <a:headEnd/>
            <a:tailEnd/>
          </a:ln>
        </p:spPr>
        <p:txBody>
          <a:bodyPr wrap="none">
            <a:spAutoFit/>
          </a:bodyPr>
          <a:lstStyle/>
          <a:p>
            <a:r>
              <a:rPr lang="el-GR" sz="1600" b="1" dirty="0">
                <a:solidFill>
                  <a:srgbClr val="00B050"/>
                </a:solidFill>
              </a:rPr>
              <a:t>Βασικός Κύκλος </a:t>
            </a:r>
            <a:r>
              <a:rPr lang="el-GR" sz="1600" b="1" dirty="0" smtClean="0">
                <a:solidFill>
                  <a:srgbClr val="00B050"/>
                </a:solidFill>
              </a:rPr>
              <a:t>Σπουδών:</a:t>
            </a:r>
          </a:p>
          <a:p>
            <a:r>
              <a:rPr lang="el-GR" sz="1600" b="1" dirty="0" smtClean="0">
                <a:solidFill>
                  <a:srgbClr val="00B050"/>
                </a:solidFill>
              </a:rPr>
              <a:t>Υποχρεωτικά Μαθήματα</a:t>
            </a:r>
            <a:endParaRPr lang="el-GR" sz="1600" b="1" dirty="0">
              <a:solidFill>
                <a:srgbClr val="00B050"/>
              </a:solidFill>
            </a:endParaRPr>
          </a:p>
        </p:txBody>
      </p:sp>
      <p:sp>
        <p:nvSpPr>
          <p:cNvPr id="11" name="TextBox 10"/>
          <p:cNvSpPr txBox="1"/>
          <p:nvPr/>
        </p:nvSpPr>
        <p:spPr>
          <a:xfrm>
            <a:off x="313585" y="685800"/>
            <a:ext cx="2505814" cy="369332"/>
          </a:xfrm>
          <a:prstGeom prst="rect">
            <a:avLst/>
          </a:prstGeom>
          <a:noFill/>
        </p:spPr>
        <p:txBody>
          <a:bodyPr wrap="none" rtlCol="0">
            <a:spAutoFit/>
          </a:bodyPr>
          <a:lstStyle/>
          <a:p>
            <a:r>
              <a:rPr lang="en-US" b="1" dirty="0" smtClean="0"/>
              <a:t>A. Computer Science</a:t>
            </a:r>
            <a:endParaRPr lang="el-GR" b="1" dirty="0"/>
          </a:p>
        </p:txBody>
      </p:sp>
      <p:sp>
        <p:nvSpPr>
          <p:cNvPr id="12" name="TextBox 11"/>
          <p:cNvSpPr txBox="1"/>
          <p:nvPr/>
        </p:nvSpPr>
        <p:spPr>
          <a:xfrm>
            <a:off x="4343403" y="685800"/>
            <a:ext cx="2967479" cy="369332"/>
          </a:xfrm>
          <a:prstGeom prst="rect">
            <a:avLst/>
          </a:prstGeom>
          <a:noFill/>
        </p:spPr>
        <p:txBody>
          <a:bodyPr wrap="none" rtlCol="0">
            <a:spAutoFit/>
          </a:bodyPr>
          <a:lstStyle/>
          <a:p>
            <a:r>
              <a:rPr lang="en-US" b="1" dirty="0" smtClean="0"/>
              <a:t>B. Computer Engineering</a:t>
            </a:r>
            <a:endParaRPr lang="el-G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3962400"/>
            <a:ext cx="8763000" cy="2743200"/>
          </a:xfrm>
          <a:prstGeom prst="roundRect">
            <a:avLst/>
          </a:prstGeom>
          <a:solidFill>
            <a:srgbClr val="C0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Rounded Rectangle 4"/>
          <p:cNvSpPr/>
          <p:nvPr/>
        </p:nvSpPr>
        <p:spPr>
          <a:xfrm>
            <a:off x="152400" y="1828800"/>
            <a:ext cx="8763000" cy="1752600"/>
          </a:xfrm>
          <a:prstGeom prst="roundRect">
            <a:avLst/>
          </a:prstGeom>
          <a:solidFill>
            <a:srgbClr val="00B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8194" name="Title 1"/>
          <p:cNvSpPr>
            <a:spLocks noGrp="1"/>
          </p:cNvSpPr>
          <p:nvPr>
            <p:ph type="title"/>
          </p:nvPr>
        </p:nvSpPr>
        <p:spPr>
          <a:xfrm>
            <a:off x="304800" y="76200"/>
            <a:ext cx="6019800" cy="609600"/>
          </a:xfrm>
        </p:spPr>
        <p:txBody>
          <a:bodyPr>
            <a:noAutofit/>
          </a:bodyPr>
          <a:lstStyle/>
          <a:p>
            <a:pPr fontAlgn="auto">
              <a:spcAft>
                <a:spcPts val="0"/>
              </a:spcAft>
              <a:defRPr/>
            </a:pPr>
            <a:r>
              <a:rPr lang="el-GR" sz="3600" dirty="0" smtClean="0">
                <a:latin typeface="+mn-lt"/>
                <a:ea typeface="+mn-ea"/>
                <a:cs typeface="+mn-cs"/>
              </a:rPr>
              <a:t>Διάρθρωση του Νέου ΠΠΣ</a:t>
            </a:r>
          </a:p>
        </p:txBody>
      </p:sp>
      <p:sp>
        <p:nvSpPr>
          <p:cNvPr id="7171" name="Content Placeholder 2"/>
          <p:cNvSpPr>
            <a:spLocks noGrp="1"/>
          </p:cNvSpPr>
          <p:nvPr>
            <p:ph idx="1"/>
          </p:nvPr>
        </p:nvSpPr>
        <p:spPr>
          <a:xfrm>
            <a:off x="304800" y="762000"/>
            <a:ext cx="8763000" cy="5867400"/>
          </a:xfrm>
        </p:spPr>
        <p:txBody>
          <a:bodyPr>
            <a:noAutofit/>
          </a:bodyPr>
          <a:lstStyle/>
          <a:p>
            <a:pPr marL="0" indent="0" fontAlgn="auto">
              <a:spcBef>
                <a:spcPts val="0"/>
              </a:spcBef>
              <a:spcAft>
                <a:spcPts val="600"/>
              </a:spcAft>
              <a:buClr>
                <a:schemeClr val="accent3"/>
              </a:buClr>
              <a:buFont typeface="Wingdings 2" pitchFamily="18" charset="2"/>
              <a:buNone/>
              <a:defRPr/>
            </a:pPr>
            <a:r>
              <a:rPr lang="el-GR" sz="2000" dirty="0" smtClean="0"/>
              <a:t>Το νέο ΠΠΣ αντιστοιχεί σε </a:t>
            </a:r>
            <a:r>
              <a:rPr lang="el-GR" sz="2000" b="1" dirty="0" smtClean="0">
                <a:solidFill>
                  <a:srgbClr val="C00000"/>
                </a:solidFill>
              </a:rPr>
              <a:t>240 πιστωτικές μονάδες (</a:t>
            </a:r>
            <a:r>
              <a:rPr lang="en-US" sz="2000" b="1" dirty="0" smtClean="0">
                <a:solidFill>
                  <a:srgbClr val="C00000"/>
                </a:solidFill>
              </a:rPr>
              <a:t>ECTS)</a:t>
            </a:r>
            <a:r>
              <a:rPr lang="el-GR" sz="2000" dirty="0" smtClean="0"/>
              <a:t>, </a:t>
            </a:r>
            <a:br>
              <a:rPr lang="el-GR" sz="2000" dirty="0" smtClean="0"/>
            </a:br>
            <a:r>
              <a:rPr lang="el-GR" sz="2000" dirty="0" smtClean="0"/>
              <a:t>υλοποιείται σε </a:t>
            </a:r>
            <a:r>
              <a:rPr lang="el-GR" sz="2000" b="1" dirty="0" smtClean="0">
                <a:solidFill>
                  <a:srgbClr val="C00000"/>
                </a:solidFill>
              </a:rPr>
              <a:t>8 εξάμηνα </a:t>
            </a:r>
            <a:r>
              <a:rPr lang="el-GR" sz="2000" dirty="0" smtClean="0"/>
              <a:t>και</a:t>
            </a:r>
            <a:r>
              <a:rPr lang="el-GR" sz="2000" b="1" dirty="0" smtClean="0"/>
              <a:t> </a:t>
            </a:r>
            <a:r>
              <a:rPr lang="el-GR" sz="2000" dirty="0" smtClean="0"/>
              <a:t>απαρτίζεται από </a:t>
            </a:r>
            <a:r>
              <a:rPr lang="el-GR" sz="2000" b="1" dirty="0" smtClean="0">
                <a:solidFill>
                  <a:srgbClr val="C00000"/>
                </a:solidFill>
              </a:rPr>
              <a:t>2 διετείς κύκλους σπουδών</a:t>
            </a:r>
            <a:r>
              <a:rPr lang="el-GR" sz="2000" b="1" dirty="0" smtClean="0"/>
              <a:t>:</a:t>
            </a:r>
          </a:p>
          <a:p>
            <a:pPr marL="274320" indent="-274320" fontAlgn="auto">
              <a:spcBef>
                <a:spcPts val="0"/>
              </a:spcBef>
              <a:spcAft>
                <a:spcPts val="600"/>
              </a:spcAft>
              <a:buClr>
                <a:schemeClr val="accent3"/>
              </a:buClr>
              <a:buFont typeface="Wingdings 2"/>
              <a:buChar char=""/>
              <a:defRPr/>
            </a:pPr>
            <a:r>
              <a:rPr lang="el-GR" sz="2000" dirty="0" smtClean="0"/>
              <a:t>Το </a:t>
            </a:r>
            <a:r>
              <a:rPr lang="el-GR" sz="2000" dirty="0" smtClean="0">
                <a:solidFill>
                  <a:srgbClr val="00B050"/>
                </a:solidFill>
              </a:rPr>
              <a:t>Βασικό Κύκλο Σπουδών</a:t>
            </a:r>
            <a:r>
              <a:rPr lang="el-GR" sz="2000" dirty="0" smtClean="0"/>
              <a:t>,  ο οποίος απαρτίζεται από: </a:t>
            </a:r>
          </a:p>
          <a:p>
            <a:pPr lvl="1">
              <a:spcBef>
                <a:spcPts val="0"/>
              </a:spcBef>
              <a:spcAft>
                <a:spcPts val="600"/>
              </a:spcAft>
              <a:defRPr/>
            </a:pPr>
            <a:r>
              <a:rPr lang="el-GR" sz="2000" dirty="0" smtClean="0"/>
              <a:t>1 εισαγωγικό μάθημα στην Πληροφορική και τις Τηλεπικοινωνίες</a:t>
            </a:r>
          </a:p>
          <a:p>
            <a:pPr lvl="1">
              <a:spcBef>
                <a:spcPts val="0"/>
              </a:spcBef>
              <a:spcAft>
                <a:spcPts val="600"/>
              </a:spcAft>
              <a:defRPr/>
            </a:pPr>
            <a:r>
              <a:rPr lang="el-GR" sz="2000" dirty="0" smtClean="0"/>
              <a:t>16 υποχρεωτικά μαθήματα (ΥΜ)</a:t>
            </a:r>
          </a:p>
          <a:p>
            <a:pPr lvl="1">
              <a:spcBef>
                <a:spcPts val="0"/>
              </a:spcBef>
              <a:spcAft>
                <a:spcPts val="600"/>
              </a:spcAft>
              <a:defRPr/>
            </a:pPr>
            <a:r>
              <a:rPr lang="el-GR" sz="2000" dirty="0" smtClean="0">
                <a:solidFill>
                  <a:srgbClr val="C00000"/>
                </a:solidFill>
              </a:rPr>
              <a:t>3 προαιρετικά αυτοτελή εργαστήρια </a:t>
            </a:r>
            <a:r>
              <a:rPr lang="en-US" sz="2000" dirty="0" smtClean="0">
                <a:solidFill>
                  <a:srgbClr val="C00000"/>
                </a:solidFill>
              </a:rPr>
              <a:t>(</a:t>
            </a:r>
            <a:r>
              <a:rPr lang="el-GR" sz="2000" dirty="0" smtClean="0">
                <a:solidFill>
                  <a:srgbClr val="C00000"/>
                </a:solidFill>
              </a:rPr>
              <a:t>ΕΡ)</a:t>
            </a:r>
          </a:p>
          <a:p>
            <a:pPr lvl="2">
              <a:spcBef>
                <a:spcPts val="0"/>
              </a:spcBef>
              <a:spcAft>
                <a:spcPts val="600"/>
              </a:spcAft>
              <a:defRPr/>
            </a:pPr>
            <a:r>
              <a:rPr lang="el-GR" sz="1600" dirty="0" smtClean="0"/>
              <a:t>Δύναται να αντικατασταθούν από μάθημα επιλογής (ΕΥΜ ή ΠΜ) </a:t>
            </a:r>
            <a:br>
              <a:rPr lang="el-GR" sz="1600" dirty="0" smtClean="0"/>
            </a:br>
            <a:r>
              <a:rPr lang="el-GR" sz="1600" dirty="0" smtClean="0"/>
              <a:t>του εστιασμένου κύκλου σπουδών με αντίστοιχα </a:t>
            </a:r>
            <a:r>
              <a:rPr lang="en-US" sz="1600" dirty="0" smtClean="0"/>
              <a:t>ECTS</a:t>
            </a:r>
            <a:r>
              <a:rPr lang="el-GR" sz="1600" dirty="0" smtClean="0"/>
              <a:t>.</a:t>
            </a:r>
          </a:p>
          <a:p>
            <a:pPr marL="274320" indent="-274320" fontAlgn="auto">
              <a:spcBef>
                <a:spcPts val="0"/>
              </a:spcBef>
              <a:spcAft>
                <a:spcPts val="600"/>
              </a:spcAft>
              <a:buClr>
                <a:schemeClr val="accent3"/>
              </a:buClr>
              <a:buFont typeface="Wingdings 2"/>
              <a:buChar char=""/>
              <a:defRPr/>
            </a:pPr>
            <a:r>
              <a:rPr lang="el-GR" sz="2000" dirty="0" smtClean="0"/>
              <a:t>Τον </a:t>
            </a:r>
            <a:r>
              <a:rPr lang="el-GR" sz="2000" dirty="0" smtClean="0">
                <a:solidFill>
                  <a:srgbClr val="C00000"/>
                </a:solidFill>
              </a:rPr>
              <a:t>Εστιασμένο Κύκλο Σπουδών</a:t>
            </a:r>
            <a:r>
              <a:rPr lang="el-GR" sz="2000" dirty="0" smtClean="0"/>
              <a:t>,  </a:t>
            </a:r>
            <a:r>
              <a:rPr lang="el-GR" sz="2000" dirty="0"/>
              <a:t>ο οποίος απαρτίζεται </a:t>
            </a:r>
            <a:r>
              <a:rPr lang="el-GR" sz="2000" dirty="0" smtClean="0"/>
              <a:t>από: </a:t>
            </a:r>
          </a:p>
          <a:p>
            <a:pPr lvl="1">
              <a:spcBef>
                <a:spcPts val="0"/>
              </a:spcBef>
              <a:spcAft>
                <a:spcPts val="600"/>
              </a:spcAft>
              <a:defRPr/>
            </a:pPr>
            <a:r>
              <a:rPr lang="el-GR" sz="2000" dirty="0" smtClean="0"/>
              <a:t>2 υποχρεωτικά μαθήματα (ΥΜ),</a:t>
            </a:r>
          </a:p>
          <a:p>
            <a:pPr lvl="1">
              <a:spcBef>
                <a:spcPts val="0"/>
              </a:spcBef>
              <a:spcAft>
                <a:spcPts val="600"/>
              </a:spcAft>
              <a:defRPr/>
            </a:pPr>
            <a:r>
              <a:rPr lang="el-GR" sz="2000" dirty="0" smtClean="0">
                <a:solidFill>
                  <a:srgbClr val="C00000"/>
                </a:solidFill>
              </a:rPr>
              <a:t>μαθήματα επιλογής </a:t>
            </a:r>
            <a:r>
              <a:rPr lang="el-GR" sz="2000" dirty="0" smtClean="0"/>
              <a:t>(κατ’ επιλογή υποχρεωτικά μαθήματα και προαιρετικά μαθήματα) διαρθρωμένα σε 6 </a:t>
            </a:r>
            <a:r>
              <a:rPr lang="el-GR" sz="2000" dirty="0" smtClean="0">
                <a:solidFill>
                  <a:srgbClr val="C00000"/>
                </a:solidFill>
              </a:rPr>
              <a:t>ειδικεύσεις</a:t>
            </a:r>
            <a:r>
              <a:rPr lang="el-GR" sz="2000" dirty="0" smtClean="0"/>
              <a:t>, στις οποίες το Τμήμα έχει πολύ υψηλής στάθμης ερευνητική δραστηριότητα</a:t>
            </a:r>
            <a:endParaRPr lang="en-US" sz="2000" dirty="0" smtClean="0"/>
          </a:p>
          <a:p>
            <a:pPr lvl="1">
              <a:spcBef>
                <a:spcPts val="0"/>
              </a:spcBef>
              <a:spcAft>
                <a:spcPts val="600"/>
              </a:spcAft>
              <a:defRPr/>
            </a:pPr>
            <a:r>
              <a:rPr lang="en-US" sz="2000" dirty="0" smtClean="0"/>
              <a:t>2</a:t>
            </a:r>
            <a:r>
              <a:rPr lang="el-GR" sz="2000" dirty="0" smtClean="0"/>
              <a:t> μαθήματα γενικής παιδείας (ΓΠ)</a:t>
            </a:r>
          </a:p>
          <a:p>
            <a:pPr lvl="2">
              <a:spcBef>
                <a:spcPts val="0"/>
              </a:spcBef>
              <a:spcAft>
                <a:spcPts val="600"/>
              </a:spcAft>
              <a:defRPr/>
            </a:pPr>
            <a:r>
              <a:rPr lang="el-GR" sz="1600" dirty="0"/>
              <a:t>Δομή και Θεσμοί της Ευρωπαϊκής </a:t>
            </a:r>
            <a:r>
              <a:rPr lang="el-GR" sz="1600" dirty="0" smtClean="0"/>
              <a:t>Ένωσης</a:t>
            </a:r>
          </a:p>
          <a:p>
            <a:pPr lvl="2">
              <a:spcBef>
                <a:spcPts val="0"/>
              </a:spcBef>
              <a:spcAft>
                <a:spcPts val="600"/>
              </a:spcAft>
              <a:defRPr/>
            </a:pPr>
            <a:r>
              <a:rPr lang="el-GR" sz="1600" dirty="0"/>
              <a:t>Διοίκηση Έργων και Τεχν. Παρουσίασης και </a:t>
            </a:r>
            <a:r>
              <a:rPr lang="el-GR" sz="1600" dirty="0" err="1"/>
              <a:t>Συγγρ</a:t>
            </a:r>
            <a:r>
              <a:rPr lang="el-GR" sz="1600" dirty="0"/>
              <a:t>. Επιστημονικών Εκθέσεων</a:t>
            </a:r>
            <a:endParaRPr lang="el-GR" sz="1600" dirty="0" smtClean="0"/>
          </a:p>
          <a:p>
            <a:pPr lvl="1">
              <a:spcBef>
                <a:spcPts val="0"/>
              </a:spcBef>
              <a:spcAft>
                <a:spcPts val="600"/>
              </a:spcAft>
              <a:defRPr/>
            </a:pPr>
            <a:r>
              <a:rPr lang="el-GR" sz="2000" dirty="0" smtClean="0"/>
              <a:t>πτυχιακή εργασία /πρακτική άσκηση (αντίστοιχη 2 μαθημάτων)</a:t>
            </a:r>
          </a:p>
        </p:txBody>
      </p:sp>
      <p:sp>
        <p:nvSpPr>
          <p:cNvPr id="6" name="Rounded Rectangular Callout 5"/>
          <p:cNvSpPr/>
          <p:nvPr/>
        </p:nvSpPr>
        <p:spPr>
          <a:xfrm>
            <a:off x="7467600" y="304800"/>
            <a:ext cx="1219200" cy="685800"/>
          </a:xfrm>
          <a:prstGeom prst="wedgeRoundRectCallout">
            <a:avLst>
              <a:gd name="adj1" fmla="val -72602"/>
              <a:gd name="adj2" fmla="val 404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 ECTS = 25 </a:t>
            </a:r>
            <a:r>
              <a:rPr lang="el-GR" sz="2000" b="1" dirty="0" smtClean="0"/>
              <a:t>Ώρες</a:t>
            </a:r>
            <a:endParaRPr lang="el-GR"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52400"/>
            <a:ext cx="70866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Πλεονεκτήματα του Νέου ΠΠΣ</a:t>
            </a:r>
          </a:p>
        </p:txBody>
      </p:sp>
      <p:sp>
        <p:nvSpPr>
          <p:cNvPr id="7171" name="Content Placeholder 2"/>
          <p:cNvSpPr>
            <a:spLocks noGrp="1"/>
          </p:cNvSpPr>
          <p:nvPr>
            <p:ph idx="1"/>
          </p:nvPr>
        </p:nvSpPr>
        <p:spPr>
          <a:xfrm>
            <a:off x="152400" y="762000"/>
            <a:ext cx="8915400" cy="6019800"/>
          </a:xfrm>
        </p:spPr>
        <p:txBody>
          <a:bodyPr>
            <a:noAutofit/>
          </a:bodyPr>
          <a:lstStyle/>
          <a:p>
            <a:pPr marL="274320" indent="-274320" fontAlgn="auto">
              <a:spcBef>
                <a:spcPts val="0"/>
              </a:spcBef>
              <a:spcAft>
                <a:spcPts val="600"/>
              </a:spcAft>
              <a:buClr>
                <a:schemeClr val="accent3"/>
              </a:buClr>
              <a:buFont typeface="Wingdings 2"/>
              <a:buChar char=""/>
              <a:defRPr/>
            </a:pPr>
            <a:r>
              <a:rPr lang="el-GR" sz="2000" dirty="0" smtClean="0"/>
              <a:t>Πτυχίο που πιστοποιεί, εκτός από </a:t>
            </a:r>
            <a:r>
              <a:rPr lang="el-GR" sz="2000" dirty="0" smtClean="0">
                <a:solidFill>
                  <a:srgbClr val="C00000"/>
                </a:solidFill>
              </a:rPr>
              <a:t>βασικές γνώσεις </a:t>
            </a:r>
            <a:r>
              <a:rPr lang="el-GR" sz="2000" dirty="0" smtClean="0"/>
              <a:t>στην Πληροφορική και τις Τηλεπικοινωνίες, </a:t>
            </a:r>
            <a:r>
              <a:rPr lang="el-GR" sz="2000" dirty="0" smtClean="0">
                <a:solidFill>
                  <a:srgbClr val="C00000"/>
                </a:solidFill>
              </a:rPr>
              <a:t>εστιασμένες γνώσεις </a:t>
            </a:r>
            <a:r>
              <a:rPr lang="el-GR" sz="2000" dirty="0" smtClean="0"/>
              <a:t>σε </a:t>
            </a:r>
            <a:r>
              <a:rPr lang="el-GR" sz="2000" dirty="0" smtClean="0">
                <a:solidFill>
                  <a:srgbClr val="C00000"/>
                </a:solidFill>
              </a:rPr>
              <a:t>ειδικεύσεις </a:t>
            </a:r>
          </a:p>
          <a:p>
            <a:pPr marL="274320" indent="-274320" fontAlgn="auto">
              <a:spcBef>
                <a:spcPts val="0"/>
              </a:spcBef>
              <a:spcAft>
                <a:spcPts val="600"/>
              </a:spcAft>
              <a:buClr>
                <a:schemeClr val="accent3"/>
              </a:buClr>
              <a:buFont typeface="Wingdings 2"/>
              <a:buChar char=""/>
              <a:defRPr/>
            </a:pPr>
            <a:r>
              <a:rPr lang="el-GR" sz="2000" dirty="0" smtClean="0"/>
              <a:t>Ευελιξία στις επιλογές με την </a:t>
            </a:r>
            <a:r>
              <a:rPr lang="el-GR" sz="2000" dirty="0" smtClean="0">
                <a:solidFill>
                  <a:srgbClr val="C00000"/>
                </a:solidFill>
              </a:rPr>
              <a:t>αύξηση</a:t>
            </a:r>
            <a:r>
              <a:rPr lang="el-GR" sz="2000" dirty="0" smtClean="0"/>
              <a:t> των προσφερόμενων </a:t>
            </a:r>
            <a:r>
              <a:rPr lang="el-GR" sz="2000" dirty="0" smtClean="0">
                <a:solidFill>
                  <a:srgbClr val="C00000"/>
                </a:solidFill>
              </a:rPr>
              <a:t>κατ’ επιλογή υποχρεωτικών μαθημάτων</a:t>
            </a:r>
            <a:r>
              <a:rPr lang="el-GR" sz="2000" dirty="0" smtClean="0"/>
              <a:t> (διαρθρωμένων σε δύο κατευθύνσεις).</a:t>
            </a:r>
          </a:p>
          <a:p>
            <a:pPr marL="274320" indent="-274320" fontAlgn="auto">
              <a:spcBef>
                <a:spcPts val="0"/>
              </a:spcBef>
              <a:spcAft>
                <a:spcPts val="600"/>
              </a:spcAft>
              <a:buClr>
                <a:schemeClr val="accent3"/>
              </a:buClr>
              <a:buFont typeface="Wingdings 2"/>
              <a:buChar char=""/>
              <a:defRPr/>
            </a:pPr>
            <a:r>
              <a:rPr lang="el-GR" sz="2000" dirty="0" smtClean="0"/>
              <a:t>Διάρθρωση του προγράμματος σε </a:t>
            </a:r>
            <a:r>
              <a:rPr lang="el-GR" sz="2000" dirty="0" smtClean="0">
                <a:solidFill>
                  <a:srgbClr val="C00000"/>
                </a:solidFill>
              </a:rPr>
              <a:t>6 δια-τομεακές ειδικεύσεις </a:t>
            </a:r>
            <a:r>
              <a:rPr lang="el-GR" sz="2000" dirty="0" smtClean="0"/>
              <a:t/>
            </a:r>
            <a:br>
              <a:rPr lang="el-GR" sz="2000" dirty="0" smtClean="0"/>
            </a:br>
            <a:r>
              <a:rPr lang="el-GR" sz="2000" dirty="0" smtClean="0"/>
              <a:t>και όχι σε μονό-τομεακές κατευθύνσεις.</a:t>
            </a:r>
          </a:p>
          <a:p>
            <a:pPr marL="274320" indent="-274320" fontAlgn="auto">
              <a:spcBef>
                <a:spcPts val="0"/>
              </a:spcBef>
              <a:spcAft>
                <a:spcPts val="600"/>
              </a:spcAft>
              <a:buClr>
                <a:schemeClr val="accent3"/>
              </a:buClr>
              <a:buFont typeface="Wingdings 2"/>
              <a:buChar char=""/>
              <a:defRPr/>
            </a:pPr>
            <a:r>
              <a:rPr lang="el-GR" sz="2000" dirty="0" smtClean="0"/>
              <a:t>Διάρθρωση του προγράμματος σπουδών σύμφωνα με το </a:t>
            </a:r>
            <a:r>
              <a:rPr lang="el-GR" sz="2000" dirty="0" smtClean="0">
                <a:solidFill>
                  <a:srgbClr val="C00000"/>
                </a:solidFill>
              </a:rPr>
              <a:t>Ευρωπαϊκό Σύστημα Μεταφοράς και Συσσώρευσης Πιστωτικών Μονάδων  (ECTS) </a:t>
            </a:r>
          </a:p>
          <a:p>
            <a:pPr lvl="1">
              <a:spcBef>
                <a:spcPts val="0"/>
              </a:spcBef>
              <a:spcAft>
                <a:spcPts val="600"/>
              </a:spcAft>
              <a:defRPr/>
            </a:pPr>
            <a:r>
              <a:rPr lang="el-GR" sz="1800" dirty="0" err="1" smtClean="0"/>
              <a:t>Εξορθολογισμός</a:t>
            </a:r>
            <a:r>
              <a:rPr lang="el-GR" sz="1800" dirty="0" smtClean="0"/>
              <a:t> </a:t>
            </a:r>
            <a:r>
              <a:rPr lang="el-GR" sz="1800" dirty="0" smtClean="0">
                <a:solidFill>
                  <a:srgbClr val="C00000"/>
                </a:solidFill>
              </a:rPr>
              <a:t>του φόρτου </a:t>
            </a:r>
            <a:r>
              <a:rPr lang="el-GR" sz="1800" dirty="0" smtClean="0"/>
              <a:t>των μαθημάτων, ώστε να αποδίδονται </a:t>
            </a:r>
            <a:br>
              <a:rPr lang="el-GR" sz="1800" dirty="0" smtClean="0"/>
            </a:br>
            <a:r>
              <a:rPr lang="el-GR" sz="1800" dirty="0" smtClean="0"/>
              <a:t>οι ορθές πιστωτικές μονάδες (ECTS) ανά μάθημα.</a:t>
            </a:r>
          </a:p>
          <a:p>
            <a:pPr lvl="1">
              <a:spcBef>
                <a:spcPts val="0"/>
              </a:spcBef>
              <a:spcAft>
                <a:spcPts val="600"/>
              </a:spcAft>
              <a:defRPr/>
            </a:pPr>
            <a:r>
              <a:rPr lang="el-GR" sz="1800" dirty="0" err="1" smtClean="0"/>
              <a:t>Εξορθορθολογισμός</a:t>
            </a:r>
            <a:r>
              <a:rPr lang="el-GR" sz="1800" dirty="0" smtClean="0"/>
              <a:t> </a:t>
            </a:r>
            <a:r>
              <a:rPr lang="el-GR" sz="1800" dirty="0" smtClean="0">
                <a:solidFill>
                  <a:srgbClr val="C00000"/>
                </a:solidFill>
              </a:rPr>
              <a:t>στις δηλώσεις </a:t>
            </a:r>
            <a:r>
              <a:rPr lang="el-GR" sz="1800" dirty="0" smtClean="0"/>
              <a:t>μαθημάτων. </a:t>
            </a:r>
          </a:p>
          <a:p>
            <a:pPr lvl="2">
              <a:spcBef>
                <a:spcPts val="0"/>
              </a:spcBef>
              <a:spcAft>
                <a:spcPts val="600"/>
              </a:spcAft>
              <a:defRPr/>
            </a:pPr>
            <a:r>
              <a:rPr lang="el-GR" sz="1400" dirty="0" smtClean="0"/>
              <a:t>Από </a:t>
            </a:r>
            <a:r>
              <a:rPr lang="el-GR" sz="1400" dirty="0"/>
              <a:t>το </a:t>
            </a:r>
            <a:r>
              <a:rPr lang="el-GR" sz="1400" dirty="0" smtClean="0"/>
              <a:t>2</a:t>
            </a:r>
            <a:r>
              <a:rPr lang="el-GR" sz="1400" baseline="30000" dirty="0" smtClean="0"/>
              <a:t>ο</a:t>
            </a:r>
            <a:r>
              <a:rPr lang="el-GR" sz="1400" dirty="0" smtClean="0"/>
              <a:t> έτος </a:t>
            </a:r>
            <a:r>
              <a:rPr lang="el-GR" sz="1400" dirty="0"/>
              <a:t>και μετά, </a:t>
            </a:r>
            <a:r>
              <a:rPr lang="el-GR" sz="1400" dirty="0" smtClean="0"/>
              <a:t>οι </a:t>
            </a:r>
            <a:r>
              <a:rPr lang="el-GR" sz="1400" dirty="0"/>
              <a:t>φοιτητές δηλώνουν μέχρι 9 μαθήματα με τα οποία δύνανται να </a:t>
            </a:r>
            <a:r>
              <a:rPr lang="el-GR" sz="1400" dirty="0" smtClean="0"/>
              <a:t>συσσωρεύσουν </a:t>
            </a:r>
            <a:r>
              <a:rPr lang="el-GR" sz="1400" dirty="0"/>
              <a:t>μέχρι 46 ECTS ανά εξάμηνο, εκτός των ECTS της πτυχιακής εργασίας </a:t>
            </a:r>
            <a:r>
              <a:rPr lang="el-GR" sz="1400" dirty="0" smtClean="0"/>
              <a:t/>
            </a:r>
            <a:br>
              <a:rPr lang="el-GR" sz="1400" dirty="0" smtClean="0"/>
            </a:br>
            <a:r>
              <a:rPr lang="el-GR" sz="1400" dirty="0" smtClean="0"/>
              <a:t>(</a:t>
            </a:r>
            <a:r>
              <a:rPr lang="el-GR" sz="1400" dirty="0"/>
              <a:t>ή πρακτικής άσκησης).</a:t>
            </a:r>
            <a:endParaRPr lang="en-US" sz="1400" dirty="0" smtClean="0"/>
          </a:p>
          <a:p>
            <a:pPr lvl="2">
              <a:spcBef>
                <a:spcPts val="0"/>
              </a:spcBef>
              <a:spcAft>
                <a:spcPts val="600"/>
              </a:spcAft>
              <a:defRPr/>
            </a:pPr>
            <a:r>
              <a:rPr lang="en-US" sz="1400" dirty="0" smtClean="0"/>
              <a:t>O</a:t>
            </a:r>
            <a:r>
              <a:rPr lang="el-GR" sz="1400" dirty="0" smtClean="0"/>
              <a:t>ι </a:t>
            </a:r>
            <a:r>
              <a:rPr lang="el-GR" sz="1400" dirty="0"/>
              <a:t>επί πτυχίο φοιτητές δηλώνουν μέχρι </a:t>
            </a:r>
            <a:r>
              <a:rPr lang="el-GR" sz="1400" dirty="0" smtClean="0"/>
              <a:t>1</a:t>
            </a:r>
            <a:r>
              <a:rPr lang="en-US" sz="1400" dirty="0" smtClean="0"/>
              <a:t>2</a:t>
            </a:r>
            <a:r>
              <a:rPr lang="el-GR" sz="1400" dirty="0" smtClean="0"/>
              <a:t> </a:t>
            </a:r>
            <a:r>
              <a:rPr lang="el-GR" sz="1400" dirty="0"/>
              <a:t>μαθήματα </a:t>
            </a:r>
            <a:r>
              <a:rPr lang="en-US" sz="1400" dirty="0" smtClean="0"/>
              <a:t>(</a:t>
            </a:r>
            <a:r>
              <a:rPr lang="el-GR" sz="1400" dirty="0" smtClean="0"/>
              <a:t>εκτός πτυχιακής εργασίας ή πρακτικής άσκησης) με </a:t>
            </a:r>
            <a:r>
              <a:rPr lang="el-GR" sz="1400" dirty="0"/>
              <a:t>τα οποία δύνανται να συσσωρεύσουν μέχρι </a:t>
            </a:r>
            <a:r>
              <a:rPr lang="el-GR" sz="1400" dirty="0" smtClean="0"/>
              <a:t>60 αντί 46 ECTS.</a:t>
            </a:r>
          </a:p>
          <a:p>
            <a:pPr lvl="1">
              <a:spcBef>
                <a:spcPts val="0"/>
              </a:spcBef>
              <a:spcAft>
                <a:spcPts val="600"/>
              </a:spcAft>
              <a:defRPr/>
            </a:pPr>
            <a:r>
              <a:rPr lang="el-GR" sz="1800" dirty="0" smtClean="0"/>
              <a:t>Μεγαλύτερες δυνατότητες κινητικότητας φοιτητών και μεταφοράς μέχρι </a:t>
            </a:r>
            <a:r>
              <a:rPr lang="el-GR" sz="1800" dirty="0" smtClean="0">
                <a:solidFill>
                  <a:srgbClr val="C00000"/>
                </a:solidFill>
              </a:rPr>
              <a:t>30</a:t>
            </a:r>
            <a:r>
              <a:rPr lang="el-GR" sz="1800" dirty="0" smtClean="0"/>
              <a:t> πιστωτικών μονάδων (ECTS</a:t>
            </a:r>
            <a:r>
              <a:rPr lang="el-GR" sz="1800" dirty="0"/>
              <a:t>) σε μαθήματα συναφή με την Πληροφορική και τις Τηλεπικοινωνίες</a:t>
            </a:r>
            <a:endParaRPr lang="el-GR"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152400"/>
            <a:ext cx="7086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eaLnBrk="1" fontAlgn="auto" latinLnBrk="0" hangingPunct="1">
              <a:lnSpc>
                <a:spcPct val="100000"/>
              </a:lnSpc>
              <a:spcAft>
                <a:spcPts val="0"/>
              </a:spcAft>
              <a:buClrTx/>
              <a:buSzTx/>
              <a:buFontTx/>
              <a:buNone/>
              <a:tabLst/>
              <a:defRPr/>
            </a:pPr>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Πλεονεκτήματα του Νέου ΠΠΣ</a:t>
            </a:r>
          </a:p>
        </p:txBody>
      </p:sp>
      <p:sp>
        <p:nvSpPr>
          <p:cNvPr id="6" name="Content Placeholder 2"/>
          <p:cNvSpPr txBox="1">
            <a:spLocks/>
          </p:cNvSpPr>
          <p:nvPr/>
        </p:nvSpPr>
        <p:spPr>
          <a:xfrm>
            <a:off x="381000" y="914400"/>
            <a:ext cx="8382000" cy="556260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Πιο στέρεα θεμέλια γνώσης:</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Με τη </a:t>
            </a:r>
            <a:r>
              <a:rPr lang="el-GR" sz="2000" b="1" dirty="0" smtClean="0">
                <a:solidFill>
                  <a:srgbClr val="C00000"/>
                </a:solidFill>
                <a:latin typeface="+mn-lt"/>
                <a:cs typeface="+mn-cs"/>
              </a:rPr>
              <a:t>μείωση του πλήθους των γνωστικών αντικειμένων </a:t>
            </a:r>
            <a:r>
              <a:rPr lang="el-GR" sz="2000" b="1" dirty="0" smtClean="0">
                <a:latin typeface="+mn-lt"/>
                <a:cs typeface="+mn-cs"/>
              </a:rPr>
              <a:t>των μαθημάτων, που απαιτούνται για τη λήψη πτυχίου.</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Με την </a:t>
            </a:r>
            <a:r>
              <a:rPr lang="el-GR" sz="2000" b="1" dirty="0" smtClean="0">
                <a:solidFill>
                  <a:srgbClr val="C00000"/>
                </a:solidFill>
                <a:latin typeface="+mn-lt"/>
                <a:cs typeface="+mn-cs"/>
              </a:rPr>
              <a:t>αύξηση των εργαστηριακών ωρών </a:t>
            </a:r>
            <a:r>
              <a:rPr lang="el-GR" sz="2000" b="1" dirty="0" smtClean="0">
                <a:latin typeface="+mn-lt"/>
                <a:cs typeface="+mn-cs"/>
              </a:rPr>
              <a:t>και με τη δημιουργία </a:t>
            </a:r>
            <a:r>
              <a:rPr lang="el-GR" sz="2000" b="1" dirty="0" smtClean="0">
                <a:solidFill>
                  <a:srgbClr val="C00000"/>
                </a:solidFill>
                <a:latin typeface="+mn-lt"/>
                <a:cs typeface="+mn-cs"/>
              </a:rPr>
              <a:t>αυτοτελών προαιρετικών εργαστηρίων</a:t>
            </a:r>
            <a:r>
              <a:rPr lang="el-GR" sz="2000" b="1" dirty="0" smtClean="0">
                <a:latin typeface="+mn-lt"/>
                <a:cs typeface="+mn-cs"/>
              </a:rPr>
              <a:t>.</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rgbClr val="C00000"/>
                </a:solidFill>
                <a:effectLst/>
                <a:uLnTx/>
                <a:uFillTx/>
                <a:latin typeface="+mn-lt"/>
                <a:ea typeface="+mn-ea"/>
                <a:cs typeface="+mn-cs"/>
              </a:rPr>
              <a:t>Μείωση των ωρών διδασκαλίας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ανά εβδομάδα με τη θέσπιση μιας </a:t>
            </a:r>
            <a:r>
              <a:rPr kumimoji="0" lang="el-GR" sz="2000" b="1" i="0" u="none" strike="noStrike" kern="1200" cap="none" spc="0" normalizeH="0" baseline="0" noProof="0" dirty="0" smtClean="0">
                <a:ln>
                  <a:noFill/>
                </a:ln>
                <a:solidFill>
                  <a:srgbClr val="C00000"/>
                </a:solidFill>
                <a:effectLst/>
                <a:uLnTx/>
                <a:uFillTx/>
                <a:latin typeface="+mn-lt"/>
                <a:ea typeface="+mn-ea"/>
                <a:cs typeface="+mn-cs"/>
              </a:rPr>
              <a:t>ελεύθερης ημέρας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για τα δύο πρώτα έτη σπουδών.</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Καθοδήγηση στις επιλογές μαθημάτων των φοιτητών</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solidFill>
                  <a:srgbClr val="C00000"/>
                </a:solidFill>
                <a:latin typeface="+mn-lt"/>
                <a:cs typeface="+mn-cs"/>
              </a:rPr>
              <a:t>Προαπαιτούμενα μαθήματα </a:t>
            </a:r>
            <a:r>
              <a:rPr lang="el-GR" sz="2000" b="1" dirty="0" smtClean="0">
                <a:latin typeface="+mn-lt"/>
                <a:cs typeface="+mn-cs"/>
              </a:rPr>
              <a:t>στον </a:t>
            </a:r>
            <a:r>
              <a:rPr lang="el-GR" sz="2000" b="1" dirty="0" smtClean="0">
                <a:solidFill>
                  <a:srgbClr val="C00000"/>
                </a:solidFill>
                <a:latin typeface="+mn-lt"/>
                <a:cs typeface="+mn-cs"/>
              </a:rPr>
              <a:t>εστιασμένο κύκλο σπουδών</a:t>
            </a:r>
            <a:r>
              <a:rPr lang="el-GR" sz="2000" b="1" dirty="0" smtClean="0">
                <a:latin typeface="+mn-lt"/>
                <a:cs typeface="+mn-cs"/>
              </a:rPr>
              <a:t>.</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Επίλυση αδυναμιών που έχουν εντοπισθεί στις εσωτερικές εκθέσεις αξιολόγησης του Τμήματος.</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Για παράδειγμα ο φόρτος του 4</a:t>
            </a:r>
            <a:r>
              <a:rPr lang="el-GR" sz="2000" b="1" baseline="30000" dirty="0" smtClean="0">
                <a:latin typeface="+mn-lt"/>
                <a:cs typeface="+mn-cs"/>
              </a:rPr>
              <a:t>ου</a:t>
            </a:r>
            <a:r>
              <a:rPr lang="el-GR" sz="2000" b="1" dirty="0" smtClean="0">
                <a:latin typeface="+mn-lt"/>
                <a:cs typeface="+mn-cs"/>
              </a:rPr>
              <a:t> εξαμήνου του παλαιού ΠΠΣ</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Αποδοχή των προτάσεων που αναφέρονται </a:t>
            </a:r>
            <a:r>
              <a:rPr lang="el-GR" sz="2000" b="1" dirty="0" smtClean="0">
                <a:latin typeface="+mn-lt"/>
                <a:cs typeface="+mn-cs"/>
              </a:rPr>
              <a:t>στο πόρισμα της</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 εξωτερικής αξιολόγησης του Τμήματος.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Βασικός Κύκλος Σπουδών του Νέου ΠΠΣ</a:t>
            </a:r>
            <a:endParaRPr lang="el-GR" sz="3600" dirty="0"/>
          </a:p>
        </p:txBody>
      </p:sp>
      <p:sp>
        <p:nvSpPr>
          <p:cNvPr id="4" name="Rectangle 4"/>
          <p:cNvSpPr>
            <a:spLocks noChangeArrowheads="1"/>
          </p:cNvSpPr>
          <p:nvPr/>
        </p:nvSpPr>
        <p:spPr bwMode="auto">
          <a:xfrm>
            <a:off x="152400" y="8382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1</a:t>
            </a:r>
            <a:r>
              <a:rPr lang="el-GR" sz="2400" b="1" baseline="30000" dirty="0">
                <a:solidFill>
                  <a:srgbClr val="00B050"/>
                </a:solidFill>
              </a:rPr>
              <a:t>ου</a:t>
            </a:r>
            <a:r>
              <a:rPr lang="el-GR" sz="2400" b="1" dirty="0">
                <a:solidFill>
                  <a:srgbClr val="00B050"/>
                </a:solidFill>
              </a:rPr>
              <a:t> Εξαμήνου </a:t>
            </a:r>
            <a:br>
              <a:rPr lang="el-GR" sz="2400" b="1" dirty="0">
                <a:solidFill>
                  <a:srgbClr val="00B050"/>
                </a:solidFill>
              </a:rPr>
            </a:br>
            <a:r>
              <a:rPr lang="el-GR" sz="2400" b="1" dirty="0">
                <a:solidFill>
                  <a:srgbClr val="00B050"/>
                </a:solidFill>
              </a:rPr>
              <a:t>(25 </a:t>
            </a:r>
            <a:r>
              <a:rPr lang="el-GR" sz="2400" b="1" dirty="0" smtClean="0">
                <a:solidFill>
                  <a:srgbClr val="00B050"/>
                </a:solidFill>
              </a:rPr>
              <a:t>διδακτικές </a:t>
            </a:r>
            <a:r>
              <a:rPr lang="el-GR" sz="2400" b="1" dirty="0">
                <a:solidFill>
                  <a:srgbClr val="00B050"/>
                </a:solidFill>
              </a:rPr>
              <a:t>ώρες)</a:t>
            </a:r>
          </a:p>
        </p:txBody>
      </p:sp>
      <p:graphicFrame>
        <p:nvGraphicFramePr>
          <p:cNvPr id="5" name="Table 4"/>
          <p:cNvGraphicFramePr>
            <a:graphicFrameLocks noGrp="1"/>
          </p:cNvGraphicFramePr>
          <p:nvPr/>
        </p:nvGraphicFramePr>
        <p:xfrm>
          <a:off x="152400" y="1974752"/>
          <a:ext cx="8915400" cy="3664048"/>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b="1" dirty="0"/>
                    </a:p>
                  </a:txBody>
                  <a:tcPr marT="45704" marB="45704"/>
                </a:tc>
                <a:tc>
                  <a:txBody>
                    <a:bodyPr/>
                    <a:lstStyle/>
                    <a:p>
                      <a:r>
                        <a:rPr lang="el-GR" sz="1800" dirty="0" smtClean="0"/>
                        <a:t>Μάθημα</a:t>
                      </a:r>
                      <a:endParaRPr lang="el-GR" sz="1800" b="1" dirty="0"/>
                    </a:p>
                  </a:txBody>
                  <a:tcPr marT="45704" marB="45704"/>
                </a:tc>
                <a:tc>
                  <a:txBody>
                    <a:bodyPr/>
                    <a:lstStyle/>
                    <a:p>
                      <a:pPr algn="ctr"/>
                      <a:r>
                        <a:rPr lang="el-GR" sz="1800" dirty="0" smtClean="0"/>
                        <a:t>Θ</a:t>
                      </a:r>
                      <a:endParaRPr lang="el-GR" sz="1800" b="1" dirty="0"/>
                    </a:p>
                  </a:txBody>
                  <a:tcPr marT="45704" marB="45704"/>
                </a:tc>
                <a:tc>
                  <a:txBody>
                    <a:bodyPr/>
                    <a:lstStyle/>
                    <a:p>
                      <a:pPr algn="ctr"/>
                      <a:r>
                        <a:rPr lang="el-GR" sz="1800" dirty="0" smtClean="0"/>
                        <a:t>Φ</a:t>
                      </a:r>
                      <a:endParaRPr lang="el-GR" sz="1800" b="1" dirty="0"/>
                    </a:p>
                  </a:txBody>
                  <a:tcPr marT="45704" marB="45704"/>
                </a:tc>
                <a:tc>
                  <a:txBody>
                    <a:bodyPr/>
                    <a:lstStyle/>
                    <a:p>
                      <a:pPr algn="ctr"/>
                      <a:r>
                        <a:rPr lang="el-GR" sz="1800" dirty="0" smtClean="0"/>
                        <a:t>Ε</a:t>
                      </a:r>
                      <a:endParaRPr lang="el-GR" sz="1800" b="1" dirty="0"/>
                    </a:p>
                  </a:txBody>
                  <a:tcPr marT="45704" marB="45704"/>
                </a:tc>
                <a:tc>
                  <a:txBody>
                    <a:bodyPr/>
                    <a:lstStyle/>
                    <a:p>
                      <a:pPr algn="ctr"/>
                      <a:r>
                        <a:rPr lang="en-US" sz="1800" dirty="0" smtClean="0"/>
                        <a:t>ECTS</a:t>
                      </a:r>
                      <a:endParaRPr lang="el-GR" sz="1800" b="1" dirty="0"/>
                    </a:p>
                  </a:txBody>
                  <a:tcPr marT="45704" marB="45704"/>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b="1" dirty="0"/>
                    </a:p>
                  </a:txBody>
                  <a:tcPr marT="45704" marB="45704"/>
                </a:tc>
              </a:tr>
              <a:tr h="432000">
                <a:tc>
                  <a:txBody>
                    <a:bodyPr/>
                    <a:lstStyle/>
                    <a:p>
                      <a:r>
                        <a:rPr lang="el-GR" sz="1800" dirty="0" smtClean="0"/>
                        <a:t>Κ03</a:t>
                      </a:r>
                      <a:endParaRPr lang="el-GR" sz="1800" b="1" dirty="0"/>
                    </a:p>
                  </a:txBody>
                  <a:tcPr marT="45704" marB="45704"/>
                </a:tc>
                <a:tc>
                  <a:txBody>
                    <a:bodyPr/>
                    <a:lstStyle/>
                    <a:p>
                      <a:r>
                        <a:rPr lang="el-GR" sz="1800" b="1" dirty="0" smtClean="0"/>
                        <a:t>Γραμμική Άλγεβρα </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Κ09</a:t>
                      </a:r>
                      <a:endParaRPr lang="el-GR" sz="1800" b="1" dirty="0"/>
                    </a:p>
                  </a:txBody>
                  <a:tcPr marT="45704" marB="45704"/>
                </a:tc>
                <a:tc>
                  <a:txBody>
                    <a:bodyPr/>
                    <a:lstStyle/>
                    <a:p>
                      <a:r>
                        <a:rPr lang="el-GR" sz="1800" b="1" dirty="0" smtClean="0"/>
                        <a:t>Διακριτά Μαθηματικά</a:t>
                      </a:r>
                    </a:p>
                  </a:txBody>
                  <a:tcPr marT="45704" marB="45704"/>
                </a:tc>
                <a:tc>
                  <a:txBody>
                    <a:bodyPr/>
                    <a:lstStyle/>
                    <a:p>
                      <a:pPr algn="ctr"/>
                      <a:r>
                        <a:rPr lang="en-US" sz="1800" dirty="0" smtClean="0"/>
                        <a:t>4</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Κ04</a:t>
                      </a:r>
                      <a:endParaRPr lang="el-GR" sz="1800" b="1" dirty="0"/>
                    </a:p>
                  </a:txBody>
                  <a:tcPr marT="45704" marB="45704"/>
                </a:tc>
                <a:tc>
                  <a:txBody>
                    <a:bodyPr/>
                    <a:lstStyle/>
                    <a:p>
                      <a:r>
                        <a:rPr lang="el-GR" sz="1800" b="1" dirty="0" smtClean="0"/>
                        <a:t>Εισαγωγή στον Προγραμματισμό</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t>Κ02</a:t>
                      </a:r>
                      <a:endParaRPr lang="el-GR" sz="1800" b="1" dirty="0"/>
                    </a:p>
                  </a:txBody>
                  <a:tcPr marT="45704" marB="45704"/>
                </a:tc>
                <a:tc>
                  <a:txBody>
                    <a:bodyPr/>
                    <a:lstStyle/>
                    <a:p>
                      <a:r>
                        <a:rPr lang="el-GR" sz="1800" b="1" dirty="0" smtClean="0"/>
                        <a:t>Λογική Σχεδίαση</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endParaRPr lang="el-GR" sz="1800" b="1"/>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solidFill>
                            <a:srgbClr val="0066FF"/>
                          </a:solidFill>
                        </a:rPr>
                        <a:t>Κ02ε</a:t>
                      </a:r>
                      <a:endParaRPr lang="el-GR" sz="1800" b="1" dirty="0">
                        <a:solidFill>
                          <a:srgbClr val="0066FF"/>
                        </a:solidFill>
                      </a:endParaRPr>
                    </a:p>
                  </a:txBody>
                  <a:tcPr marT="45704" marB="45704"/>
                </a:tc>
                <a:tc>
                  <a:txBody>
                    <a:bodyPr/>
                    <a:lstStyle/>
                    <a:p>
                      <a:r>
                        <a:rPr lang="el-GR" sz="1800" b="1" dirty="0" smtClean="0">
                          <a:solidFill>
                            <a:srgbClr val="0066FF"/>
                          </a:solidFill>
                        </a:rPr>
                        <a:t>Εργαστήριο Λογικής Σχεδίασης</a:t>
                      </a:r>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solidFill>
                            <a:srgbClr val="C00000"/>
                          </a:solidFill>
                        </a:rPr>
                        <a:t>ΓΠ7</a:t>
                      </a:r>
                      <a:endParaRPr lang="el-GR" sz="1800" b="1" dirty="0">
                        <a:solidFill>
                          <a:srgbClr val="C00000"/>
                        </a:solidFill>
                      </a:endParaRPr>
                    </a:p>
                  </a:txBody>
                  <a:tcPr marT="45704" marB="45704"/>
                </a:tc>
                <a:tc>
                  <a:txBody>
                    <a:bodyPr/>
                    <a:lstStyle/>
                    <a:p>
                      <a:r>
                        <a:rPr lang="el-GR" sz="1800" b="1" dirty="0" smtClean="0">
                          <a:solidFill>
                            <a:srgbClr val="C00000"/>
                          </a:solidFill>
                        </a:rPr>
                        <a:t>Εισαγωγή στην Πληροφορική </a:t>
                      </a:r>
                      <a:br>
                        <a:rPr lang="el-GR" sz="1800" b="1" dirty="0" smtClean="0">
                          <a:solidFill>
                            <a:srgbClr val="C00000"/>
                          </a:solidFill>
                        </a:rPr>
                      </a:br>
                      <a:r>
                        <a:rPr lang="el-GR" sz="1800" b="1" dirty="0" smtClean="0">
                          <a:solidFill>
                            <a:srgbClr val="C00000"/>
                          </a:solidFill>
                        </a:rPr>
                        <a:t>και στις Τηλεπικοινωνίες</a:t>
                      </a:r>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endParaRPr lang="el-GR" sz="1800" b="1"/>
                    </a:p>
                  </a:txBody>
                  <a:tcPr marT="45704" marB="45704"/>
                </a:tc>
                <a:tc>
                  <a:txBody>
                    <a:bodyPr/>
                    <a:lstStyle/>
                    <a:p>
                      <a:endParaRPr lang="el-GR" sz="1800" b="1" dirty="0"/>
                    </a:p>
                  </a:txBody>
                  <a:tcPr marT="45704" marB="45704"/>
                </a:tc>
                <a:tc>
                  <a:txBody>
                    <a:bodyPr/>
                    <a:lstStyle/>
                    <a:p>
                      <a:pPr algn="ctr"/>
                      <a:r>
                        <a:rPr lang="el-GR" sz="1800" dirty="0" smtClean="0"/>
                        <a:t>1</a:t>
                      </a:r>
                      <a:r>
                        <a:rPr lang="en-US" sz="1800" dirty="0" smtClean="0"/>
                        <a:t>5</a:t>
                      </a:r>
                      <a:endParaRPr lang="el-GR" sz="1800" b="1" dirty="0"/>
                    </a:p>
                  </a:txBody>
                  <a:tcPr marT="45704" marB="45704"/>
                </a:tc>
                <a:tc>
                  <a:txBody>
                    <a:bodyPr/>
                    <a:lstStyle/>
                    <a:p>
                      <a:pPr algn="ctr"/>
                      <a:r>
                        <a:rPr lang="el-GR" sz="1800" dirty="0" smtClean="0"/>
                        <a:t>6</a:t>
                      </a:r>
                      <a:endParaRPr lang="el-GR" sz="1800" b="1" dirty="0"/>
                    </a:p>
                  </a:txBody>
                  <a:tcPr marT="45704" marB="45704"/>
                </a:tc>
                <a:tc>
                  <a:txBody>
                    <a:bodyPr/>
                    <a:lstStyle/>
                    <a:p>
                      <a:pPr algn="ctr"/>
                      <a:r>
                        <a:rPr lang="el-GR" sz="1800" dirty="0" smtClean="0"/>
                        <a:t>4</a:t>
                      </a:r>
                      <a:endParaRPr lang="el-GR" sz="1800" b="1" dirty="0"/>
                    </a:p>
                  </a:txBody>
                  <a:tcPr marT="45704" marB="45704"/>
                </a:tc>
                <a:tc>
                  <a:txBody>
                    <a:bodyPr/>
                    <a:lstStyle/>
                    <a:p>
                      <a:pPr algn="ctr"/>
                      <a:r>
                        <a:rPr lang="el-GR" sz="1800" dirty="0" smtClean="0"/>
                        <a:t>30</a:t>
                      </a:r>
                      <a:endParaRPr lang="el-GR" sz="1800" b="1" dirty="0"/>
                    </a:p>
                  </a:txBody>
                  <a:tcPr marT="45704" marB="45704"/>
                </a:tc>
                <a:tc>
                  <a:txBody>
                    <a:bodyPr/>
                    <a:lstStyle/>
                    <a:p>
                      <a:endParaRPr lang="el-GR" sz="1800" b="1" dirty="0"/>
                    </a:p>
                  </a:txBody>
                  <a:tcPr marT="45704" marB="45704"/>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29320</TotalTime>
  <Words>4540</Words>
  <Application>Microsoft Office PowerPoint</Application>
  <PresentationFormat>On-screen Show (4:3)</PresentationFormat>
  <Paragraphs>1317</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Flow</vt:lpstr>
      <vt:lpstr>Equation</vt:lpstr>
      <vt:lpstr>Εθνικόν και Καποδιστριακόν Πανεπιστήμιον Αθηνών Σχολή Θετικών Επιστημών  Τμήμα Πληροφορικής και Τηλεπικοινωνιών</vt:lpstr>
      <vt:lpstr>Slide 2</vt:lpstr>
      <vt:lpstr>Εκπαιδευτικοί Στόχοι του Νέου ΠΠΣ</vt:lpstr>
      <vt:lpstr>Slide 4</vt:lpstr>
      <vt:lpstr>Slide 5</vt:lpstr>
      <vt:lpstr>Διάρθρωση του Νέου ΠΠΣ</vt:lpstr>
      <vt:lpstr>Πλεονεκτήματα του Νέου ΠΠΣ</vt:lpstr>
      <vt:lpstr>Slide 8</vt:lpstr>
      <vt:lpstr>Βασικός Κύκλος Σπουδών του Νέου ΠΠΣ</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Εφαρμογή του Νέου ΠΠΣ</vt:lpstr>
      <vt:lpstr>Υπολογισμός Βαθμού Πτυχίου του Νέου ΠΠΣ</vt:lpstr>
      <vt:lpstr>Slide 35</vt:lpstr>
      <vt:lpstr>Slide 36</vt:lpstr>
      <vt:lpstr>Slide 37</vt:lpstr>
      <vt:lpstr>Slide 38</vt:lpstr>
      <vt:lpstr>Slide 39</vt:lpstr>
      <vt:lpstr>Slide 40</vt:lpstr>
      <vt:lpstr>Slide 41</vt:lpstr>
      <vt:lpstr>Slide 42</vt:lpstr>
      <vt:lpstr>EPFL School of Computer and Communication Sciences</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Antonis Pasxalis</dc:creator>
  <cp:lastModifiedBy>Antonis Paschalis</cp:lastModifiedBy>
  <cp:revision>2207</cp:revision>
  <cp:lastPrinted>2013-06-12T17:40:33Z</cp:lastPrinted>
  <dcterms:created xsi:type="dcterms:W3CDTF">1601-01-01T00:00:00Z</dcterms:created>
  <dcterms:modified xsi:type="dcterms:W3CDTF">2015-10-13T16:25:07Z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